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1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20" r:id="rId16"/>
  </p:sldIdLst>
  <p:sldSz cx="12204700" cy="6858000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DEEB7"/>
    <a:srgbClr val="FF3399"/>
    <a:srgbClr val="FBA3BE"/>
    <a:srgbClr val="9EB4FA"/>
    <a:srgbClr val="FED6F3"/>
    <a:srgbClr val="F92BCD"/>
    <a:srgbClr val="C41AC4"/>
    <a:srgbClr val="C98D15"/>
    <a:srgbClr val="D848DB"/>
    <a:srgbClr val="1C1C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9" autoAdjust="0"/>
    <p:restoredTop sz="86471" autoAdjust="0"/>
  </p:normalViewPr>
  <p:slideViewPr>
    <p:cSldViewPr>
      <p:cViewPr varScale="1">
        <p:scale>
          <a:sx n="81" d="100"/>
          <a:sy n="81" d="100"/>
        </p:scale>
        <p:origin x="-546" y="-84"/>
      </p:cViewPr>
      <p:guideLst>
        <p:guide orient="horz" pos="2614"/>
        <p:guide orient="horz" pos="391"/>
        <p:guide orient="horz" pos="3961"/>
        <p:guide orient="horz" pos="210"/>
        <p:guide pos="7294"/>
        <p:guide pos="3844"/>
        <p:guide pos="39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378" y="-7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50" tIns="47376" rIns="94750" bIns="4737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756"/>
            <a:ext cx="3077137" cy="512222"/>
          </a:xfrm>
          <a:prstGeom prst="rect">
            <a:avLst/>
          </a:prstGeom>
        </p:spPr>
        <p:txBody>
          <a:bodyPr vert="horz" lIns="94750" tIns="47376" rIns="94750" bIns="4737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5480" cy="51058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505" y="0"/>
            <a:ext cx="3077137" cy="51058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33350" y="765175"/>
            <a:ext cx="68326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9" y="4860378"/>
            <a:ext cx="5680104" cy="460672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noProof="0" smtClean="0"/>
              <a:t>单击此处编辑母版文本样式</a:t>
            </a:r>
          </a:p>
          <a:p>
            <a:pPr lvl="1"/>
            <a:r>
              <a:rPr lang="zh-CN" altLang="zh-CN" noProof="0" smtClean="0"/>
              <a:t>第二级</a:t>
            </a:r>
          </a:p>
          <a:p>
            <a:pPr lvl="2"/>
            <a:r>
              <a:rPr lang="zh-CN" altLang="zh-CN" noProof="0" smtClean="0"/>
              <a:t>第三级</a:t>
            </a:r>
          </a:p>
          <a:p>
            <a:pPr lvl="3"/>
            <a:r>
              <a:rPr lang="zh-CN" altLang="zh-CN" noProof="0" smtClean="0"/>
              <a:t>第四级</a:t>
            </a:r>
          </a:p>
          <a:p>
            <a:pPr lvl="4"/>
            <a:r>
              <a:rPr lang="zh-CN" altLang="zh-CN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756"/>
            <a:ext cx="3075480" cy="51222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505" y="9720756"/>
            <a:ext cx="3077137" cy="51222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4750" tIns="47376" rIns="94750" bIns="473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 sz="1200" i="0"/>
            </a:lvl1pPr>
          </a:lstStyle>
          <a:p>
            <a:pPr>
              <a:defRPr/>
            </a:pPr>
            <a:fld id="{78583CAB-7437-410A-B049-1333472AF1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5588" y="1122363"/>
            <a:ext cx="915352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5588" y="3602038"/>
            <a:ext cx="915352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4CD78FC7-F3C4-469F-9710-4B2CFC63A4E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D8BF1263-6FE3-4EDA-B682-302EF398AC4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2052" y="315914"/>
            <a:ext cx="2737582" cy="59721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5068" y="315914"/>
            <a:ext cx="8013572" cy="59721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198FEB20-B5C7-4B14-B6B2-06C8E214CD1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F5F234A0-AF63-4672-B084-6FEC1ECAE49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2717" y="1709738"/>
            <a:ext cx="1052655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2717" y="4589464"/>
            <a:ext cx="10526554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3EBE772F-A33F-4437-9103-0358AA1FBCF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5069" y="1125538"/>
            <a:ext cx="5375576" cy="5162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056" y="1125538"/>
            <a:ext cx="5375578" cy="5162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A835FCF8-C720-4928-AFF4-6152B58ECDB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1193" y="365126"/>
            <a:ext cx="10526554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1193" y="1681163"/>
            <a:ext cx="516368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1193" y="2505075"/>
            <a:ext cx="5163689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8629" y="1681163"/>
            <a:ext cx="51891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8629" y="2505075"/>
            <a:ext cx="51891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F4FEECC5-D78A-4F0B-A280-CEF64140DED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F4F385E7-14AA-4F4A-9DA4-B1B5AD3DA98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09C2DA7F-A554-4110-8ECC-D555F162B33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1193" y="457200"/>
            <a:ext cx="393686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9117" y="987426"/>
            <a:ext cx="6178629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1193" y="2057400"/>
            <a:ext cx="393686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0063537C-21B6-42E8-A054-89E3AF11E1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1193" y="457200"/>
            <a:ext cx="393686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9117" y="987426"/>
            <a:ext cx="6178629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1193" y="2057400"/>
            <a:ext cx="393686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5C129AF8-524F-4510-95EA-4B62819EF8E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g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" y="0"/>
            <a:ext cx="12253435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625068" y="6288088"/>
            <a:ext cx="1854012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</a:gradFill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i="1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de-DE" altLang="en-US" sz="1400" b="1" i="0" smtClean="0"/>
              <a:t>LOGO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5068" y="1125538"/>
            <a:ext cx="10954566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7817" y="6453188"/>
            <a:ext cx="192181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000" b="1"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A45CBA2C-C06E-4872-8123-7C3C5E6AF01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0" name="Rectangle 27"/>
          <p:cNvSpPr>
            <a:spLocks noGrp="1" noChangeArrowheads="1"/>
          </p:cNvSpPr>
          <p:nvPr>
            <p:ph type="title"/>
          </p:nvPr>
        </p:nvSpPr>
        <p:spPr bwMode="auto">
          <a:xfrm>
            <a:off x="625068" y="315913"/>
            <a:ext cx="10954566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g.cnsoc.org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矩形 1"/>
          <p:cNvSpPr>
            <a:spLocks noChangeArrowheads="1"/>
          </p:cNvSpPr>
          <p:nvPr/>
        </p:nvSpPr>
        <p:spPr bwMode="auto">
          <a:xfrm>
            <a:off x="-48247" y="-26987"/>
            <a:ext cx="12397689" cy="685800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zh-CN" altLang="en-US"/>
          </a:p>
        </p:txBody>
      </p:sp>
      <p:grpSp>
        <p:nvGrpSpPr>
          <p:cNvPr id="2" name="组合 8"/>
          <p:cNvGrpSpPr>
            <a:grpSpLocks/>
          </p:cNvGrpSpPr>
          <p:nvPr/>
        </p:nvGrpSpPr>
        <p:grpSpPr bwMode="auto">
          <a:xfrm>
            <a:off x="-48247" y="1700214"/>
            <a:ext cx="12397689" cy="4846637"/>
            <a:chOff x="-36512" y="1700610"/>
            <a:chExt cx="9289032" cy="4845462"/>
          </a:xfrm>
        </p:grpSpPr>
        <p:grpSp>
          <p:nvGrpSpPr>
            <p:cNvPr id="5" name="组合 4"/>
            <p:cNvGrpSpPr>
              <a:grpSpLocks/>
            </p:cNvGrpSpPr>
            <p:nvPr/>
          </p:nvGrpSpPr>
          <p:grpSpPr bwMode="auto">
            <a:xfrm>
              <a:off x="-36512" y="1700610"/>
              <a:ext cx="9289032" cy="3889299"/>
              <a:chOff x="-36512" y="1700610"/>
              <a:chExt cx="9289032" cy="3889299"/>
            </a:xfrm>
          </p:grpSpPr>
          <p:sp>
            <p:nvSpPr>
              <p:cNvPr id="3" name="矩形 2"/>
              <p:cNvSpPr/>
              <p:nvPr/>
            </p:nvSpPr>
            <p:spPr bwMode="auto">
              <a:xfrm>
                <a:off x="-36512" y="1844824"/>
                <a:ext cx="9289032" cy="3600871"/>
              </a:xfrm>
              <a:prstGeom prst="rect">
                <a:avLst/>
              </a:prstGeom>
              <a:gradFill flip="none" rotWithShape="1">
                <a:gsLst>
                  <a:gs pos="100000">
                    <a:srgbClr val="92D050"/>
                  </a:gs>
                  <a:gs pos="0">
                    <a:srgbClr val="AEDF4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/>
              </a:p>
            </p:txBody>
          </p:sp>
          <p:sp>
            <p:nvSpPr>
              <p:cNvPr id="4" name="矩形 3"/>
              <p:cNvSpPr/>
              <p:nvPr/>
            </p:nvSpPr>
            <p:spPr bwMode="auto">
              <a:xfrm>
                <a:off x="-36512" y="1700610"/>
                <a:ext cx="9289032" cy="14442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/>
              </a:p>
            </p:txBody>
          </p:sp>
          <p:sp>
            <p:nvSpPr>
              <p:cNvPr id="7" name="矩形 6"/>
              <p:cNvSpPr/>
              <p:nvPr/>
            </p:nvSpPr>
            <p:spPr bwMode="auto">
              <a:xfrm>
                <a:off x="-36512" y="5446202"/>
                <a:ext cx="9289032" cy="14442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/>
              </a:p>
            </p:txBody>
          </p:sp>
        </p:grpSp>
        <p:pic>
          <p:nvPicPr>
            <p:cNvPr id="23561" name="图片 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08304" y="4830903"/>
              <a:ext cx="1571742" cy="1715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557" name="文本框 5"/>
          <p:cNvSpPr txBox="1">
            <a:spLocks noChangeArrowheads="1"/>
          </p:cNvSpPr>
          <p:nvPr/>
        </p:nvSpPr>
        <p:spPr bwMode="auto">
          <a:xfrm>
            <a:off x="1091130" y="2357438"/>
            <a:ext cx="1036388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4800" b="1" i="0">
                <a:latin typeface="隶书" pitchFamily="49" charset="-122"/>
                <a:ea typeface="隶书" pitchFamily="49" charset="-122"/>
              </a:rPr>
              <a:t>《</a:t>
            </a:r>
            <a:r>
              <a:rPr lang="zh-CN" altLang="en-US" sz="4800" b="1" i="0">
                <a:latin typeface="隶书" pitchFamily="49" charset="-122"/>
                <a:ea typeface="隶书" pitchFamily="49" charset="-122"/>
              </a:rPr>
              <a:t>中国居民膳食指南（</a:t>
            </a:r>
            <a:r>
              <a:rPr lang="en-US" altLang="zh-CN" sz="4800" b="1" i="0">
                <a:latin typeface="隶书" pitchFamily="49" charset="-122"/>
                <a:ea typeface="隶书" pitchFamily="49" charset="-122"/>
              </a:rPr>
              <a:t>2016</a:t>
            </a:r>
            <a:r>
              <a:rPr lang="zh-CN" altLang="en-US" sz="4800" b="1" i="0">
                <a:latin typeface="隶书" pitchFamily="49" charset="-122"/>
                <a:ea typeface="隶书" pitchFamily="49" charset="-122"/>
              </a:rPr>
              <a:t>）</a:t>
            </a:r>
            <a:r>
              <a:rPr lang="en-US" altLang="zh-CN" sz="4800" b="1" i="0">
                <a:latin typeface="隶书" pitchFamily="49" charset="-122"/>
                <a:ea typeface="隶书" pitchFamily="49" charset="-122"/>
              </a:rPr>
              <a:t>》</a:t>
            </a:r>
          </a:p>
        </p:txBody>
      </p:sp>
      <p:sp>
        <p:nvSpPr>
          <p:cNvPr id="23558" name="文本框 11"/>
          <p:cNvSpPr txBox="1">
            <a:spLocks noChangeArrowheads="1"/>
          </p:cNvSpPr>
          <p:nvPr/>
        </p:nvSpPr>
        <p:spPr bwMode="auto">
          <a:xfrm>
            <a:off x="2173260" y="3429000"/>
            <a:ext cx="823703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4000" b="1" i="0" dirty="0">
                <a:latin typeface="微软雅黑" pitchFamily="34" charset="-122"/>
                <a:ea typeface="微软雅黑" pitchFamily="34" charset="-122"/>
              </a:rPr>
              <a:t>核心推荐六 ：</a:t>
            </a:r>
            <a:r>
              <a:rPr lang="zh-CN" altLang="zh-CN" sz="4000" b="1" i="0" dirty="0">
                <a:latin typeface="微软雅黑" pitchFamily="34" charset="-122"/>
                <a:ea typeface="微软雅黑" pitchFamily="34" charset="-122"/>
              </a:rPr>
              <a:t>杜绝浪费，兴新食尚</a:t>
            </a:r>
            <a:endParaRPr lang="zh-CN" altLang="en-US" sz="4000" b="1" i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559" name="文本框 11"/>
          <p:cNvSpPr txBox="1">
            <a:spLocks noChangeArrowheads="1"/>
          </p:cNvSpPr>
          <p:nvPr/>
        </p:nvSpPr>
        <p:spPr bwMode="auto">
          <a:xfrm>
            <a:off x="2844733" y="4786313"/>
            <a:ext cx="6968016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zh-CN" altLang="en-US" sz="2400" b="1" i="0"/>
              <a:t>膳食指南</a:t>
            </a:r>
            <a:r>
              <a:rPr lang="en-US" altLang="zh-CN" sz="2400" b="1" i="0"/>
              <a:t>2016</a:t>
            </a:r>
            <a:r>
              <a:rPr lang="zh-CN" altLang="en-US" sz="2400" b="1" i="0"/>
              <a:t>修订专家委员会</a:t>
            </a:r>
            <a:endParaRPr lang="en-US" altLang="zh-CN" sz="2400" b="1" i="0"/>
          </a:p>
        </p:txBody>
      </p:sp>
      <p:pic>
        <p:nvPicPr>
          <p:cNvPr id="15" name="Picture 5" descr="图片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694" y="260648"/>
            <a:ext cx="1869225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文本框 3"/>
          <p:cNvSpPr txBox="1"/>
          <p:nvPr/>
        </p:nvSpPr>
        <p:spPr>
          <a:xfrm>
            <a:off x="2141910" y="188640"/>
            <a:ext cx="756084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健康中国行</a:t>
            </a:r>
            <a:r>
              <a:rPr kumimoji="1" lang="en-US" altLang="zh-CN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·</a:t>
            </a:r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合理膳食</a:t>
            </a:r>
            <a:endParaRPr kumimoji="1" lang="en-US" altLang="zh-CN" sz="3000" b="1" i="0" spc="300" dirty="0" smtClean="0">
              <a:latin typeface="黑体" pitchFamily="2" charset="-122"/>
              <a:ea typeface="黑体" pitchFamily="2" charset="-122"/>
              <a:cs typeface="FZZongYi-M05S"/>
            </a:endParaRPr>
          </a:p>
          <a:p>
            <a:endParaRPr kumimoji="1" lang="en-US" altLang="zh-CN" sz="1000" b="1" i="0" spc="300" dirty="0" smtClean="0">
              <a:latin typeface="楷体_GB2312" pitchFamily="49" charset="-122"/>
              <a:ea typeface="楷体_GB2312" pitchFamily="49" charset="-122"/>
              <a:cs typeface="FZZongYi-M05S"/>
            </a:endParaRP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主办单位：国家卫生和计划生育委员会</a:t>
            </a: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承办单位：中国健康教育中心</a:t>
            </a: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技术支持：中国疾病预防控制中心营养与健康所、北京大学公卫学院营养与食品卫生系</a:t>
            </a:r>
            <a:endParaRPr kumimoji="1" lang="en-US" altLang="zh-CN" sz="1200" i="0" spc="300" dirty="0" smtClean="0">
              <a:latin typeface="楷体_GB2312" pitchFamily="49" charset="-122"/>
              <a:ea typeface="楷体_GB2312" pitchFamily="49" charset="-122"/>
              <a:cs typeface="FZZongYi-M05S"/>
            </a:endParaRPr>
          </a:p>
          <a:p>
            <a:r>
              <a:rPr kumimoji="1" lang="en-US" altLang="zh-CN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         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中国营养学会、中国学生营养与健康促进会</a:t>
            </a:r>
          </a:p>
          <a:p>
            <a:endParaRPr kumimoji="1" lang="zh-CN" altLang="en-US" sz="3000" b="1" spc="300" dirty="0">
              <a:latin typeface="楷体_GB2312" pitchFamily="49" charset="-122"/>
              <a:ea typeface="楷体_GB2312" pitchFamily="49" charset="-122"/>
              <a:cs typeface="FZZongYi-M05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标题 1"/>
          <p:cNvSpPr>
            <a:spLocks noGrp="1"/>
          </p:cNvSpPr>
          <p:nvPr>
            <p:ph type="title"/>
          </p:nvPr>
        </p:nvSpPr>
        <p:spPr>
          <a:xfrm>
            <a:off x="378556" y="260350"/>
            <a:ext cx="10953983" cy="592138"/>
          </a:xfrm>
        </p:spPr>
        <p:txBody>
          <a:bodyPr/>
          <a:lstStyle/>
          <a:p>
            <a:r>
              <a:rPr lang="zh-CN" altLang="en-US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关键推荐</a:t>
            </a:r>
            <a:r>
              <a:rPr lang="en-US" altLang="zh-CN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zh-CN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注意食品标签，合理选择包装食品</a:t>
            </a:r>
            <a:endParaRPr lang="zh-CN" altLang="en-US" sz="32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2771" name="内容占位符 2"/>
          <p:cNvSpPr>
            <a:spLocks noGrp="1"/>
          </p:cNvSpPr>
          <p:nvPr>
            <p:ph idx="1"/>
          </p:nvPr>
        </p:nvSpPr>
        <p:spPr>
          <a:xfrm>
            <a:off x="625359" y="1125538"/>
            <a:ext cx="10953982" cy="2735262"/>
          </a:xfrm>
        </p:spPr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食品标签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可以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传递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食物新鲜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度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、产品特点、营养信息等。以下信息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需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特别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关注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b="1" dirty="0" smtClean="0">
                <a:latin typeface="微软雅黑" pitchFamily="34" charset="-122"/>
                <a:ea typeface="微软雅黑" pitchFamily="34" charset="-122"/>
              </a:rPr>
              <a:t>日期信息：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包括生产日期和保质期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b="1" dirty="0" smtClean="0">
                <a:latin typeface="微软雅黑" pitchFamily="34" charset="-122"/>
                <a:ea typeface="微软雅黑" pitchFamily="34" charset="-122"/>
              </a:rPr>
              <a:t>配料表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：配料表是了解食品主要原料、鉴别食品属性的重要途径。应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特别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关注添加剂种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类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。</a:t>
            </a:r>
          </a:p>
          <a:p>
            <a:r>
              <a:rPr lang="zh-CN" altLang="zh-CN" b="1" dirty="0" smtClean="0">
                <a:latin typeface="微软雅黑" pitchFamily="34" charset="-122"/>
                <a:ea typeface="微软雅黑" pitchFamily="34" charset="-122"/>
              </a:rPr>
              <a:t> 营养标签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：标签上的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营养成分表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，显示该食物所含的能量、蛋白质、脂肪、碳水化合物、钠等食物营养基本信息，有助于了解食品的营养组分和特征。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b="1" dirty="0" smtClean="0">
                <a:latin typeface="微软雅黑" pitchFamily="34" charset="-122"/>
                <a:ea typeface="微软雅黑" pitchFamily="34" charset="-122"/>
              </a:rPr>
              <a:t>注意过敏食物及食物中的过敏原信息</a:t>
            </a: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常见的容易引起过敏的食品有：奶（牛奶、</a:t>
            </a:r>
            <a:endParaRPr lang="en-US" altLang="zh-CN" sz="18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山羊奶等）、坚果类（杏仁、胡桃、花生、</a:t>
            </a:r>
            <a:endParaRPr lang="en-US" altLang="zh-CN" sz="18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榛子和腰果等）、豆类（大豆、豌豆、蚕豆等）、</a:t>
            </a:r>
            <a:endParaRPr lang="en-US" altLang="zh-CN" sz="18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蛋类、海产品（虾、贝壳类）等。</a:t>
            </a:r>
            <a:endParaRPr lang="zh-CN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zh-CN" dirty="0" smtClean="0"/>
          </a:p>
          <a:p>
            <a:endParaRPr lang="zh-CN" altLang="en-US" dirty="0" smtClean="0"/>
          </a:p>
        </p:txBody>
      </p:sp>
      <p:pic>
        <p:nvPicPr>
          <p:cNvPr id="32772" name="图片 3"/>
          <p:cNvPicPr>
            <a:picLocks noChangeAspect="1" noChangeArrowheads="1"/>
          </p:cNvPicPr>
          <p:nvPr/>
        </p:nvPicPr>
        <p:blipFill>
          <a:blip r:embed="rId2"/>
          <a:srcRect l="25769" t="33086" r="22951" b="9442"/>
          <a:stretch>
            <a:fillRect/>
          </a:stretch>
        </p:blipFill>
        <p:spPr bwMode="auto">
          <a:xfrm>
            <a:off x="7110903" y="3644900"/>
            <a:ext cx="4759778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694" y="6237312"/>
            <a:ext cx="3400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标题 1"/>
          <p:cNvSpPr>
            <a:spLocks noGrp="1"/>
          </p:cNvSpPr>
          <p:nvPr>
            <p:ph type="title"/>
          </p:nvPr>
        </p:nvSpPr>
        <p:spPr>
          <a:xfrm>
            <a:off x="625359" y="404814"/>
            <a:ext cx="10953982" cy="503237"/>
          </a:xfrm>
        </p:spPr>
        <p:txBody>
          <a:bodyPr/>
          <a:lstStyle/>
          <a:p>
            <a:r>
              <a:rPr lang="zh-CN" altLang="en-US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关键推荐</a:t>
            </a:r>
            <a:r>
              <a:rPr lang="en-US" altLang="zh-CN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：多</a:t>
            </a:r>
            <a:r>
              <a:rPr lang="zh-CN" altLang="zh-CN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回家吃饭，享受食物</a:t>
            </a:r>
            <a:r>
              <a:rPr lang="zh-CN" altLang="en-US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zh-CN" altLang="zh-CN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亲情</a:t>
            </a:r>
            <a:endParaRPr lang="zh-CN" altLang="en-US" sz="32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3795" name="内容占位符 2"/>
          <p:cNvSpPr>
            <a:spLocks noGrp="1"/>
          </p:cNvSpPr>
          <p:nvPr>
            <p:ph idx="1"/>
          </p:nvPr>
        </p:nvSpPr>
        <p:spPr>
          <a:xfrm>
            <a:off x="719998" y="1341439"/>
            <a:ext cx="10859343" cy="3527425"/>
          </a:xfrm>
        </p:spPr>
        <p:txBody>
          <a:bodyPr/>
          <a:lstStyle/>
          <a:p>
            <a:r>
              <a:rPr lang="zh-CN" altLang="zh-CN" sz="2800" dirty="0" smtClean="0">
                <a:latin typeface="微软雅黑" pitchFamily="34" charset="-122"/>
                <a:ea typeface="微软雅黑" pitchFamily="34" charset="-122"/>
              </a:rPr>
              <a:t>回家吃饭是传承中华饮食文化的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体现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sz="2800" dirty="0" smtClean="0">
                <a:latin typeface="微软雅黑" pitchFamily="34" charset="-122"/>
                <a:ea typeface="微软雅黑" pitchFamily="34" charset="-122"/>
              </a:rPr>
              <a:t>家庭是传承尊老爱幼、良好饮食文化传统的最佳场所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sz="2800" dirty="0" smtClean="0">
                <a:latin typeface="微软雅黑" pitchFamily="34" charset="-122"/>
                <a:ea typeface="微软雅黑" pitchFamily="34" charset="-122"/>
              </a:rPr>
              <a:t> “饭桌”是传承饮食文化和食育的最佳时机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sz="2800" dirty="0" smtClean="0">
                <a:latin typeface="微软雅黑" pitchFamily="34" charset="-122"/>
                <a:ea typeface="微软雅黑" pitchFamily="34" charset="-122"/>
              </a:rPr>
              <a:t>在家吃饭也是保持饮食卫生、平衡膳食、避免食物浪费的简单有效措施。</a:t>
            </a:r>
          </a:p>
          <a:p>
            <a:endParaRPr lang="en-US" altLang="zh-CN" sz="2800" dirty="0" smtClean="0"/>
          </a:p>
          <a:p>
            <a:pPr>
              <a:buFont typeface="Wingdings" pitchFamily="2" charset="2"/>
              <a:buNone/>
            </a:pPr>
            <a:endParaRPr lang="zh-CN" altLang="zh-CN" sz="2400" dirty="0" smtClean="0"/>
          </a:p>
          <a:p>
            <a:endParaRPr lang="zh-CN" altLang="en-US" dirty="0" smtClean="0"/>
          </a:p>
        </p:txBody>
      </p:sp>
      <p:pic>
        <p:nvPicPr>
          <p:cNvPr id="33796" name="图片 125961" descr="72404437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6883" y="4005264"/>
            <a:ext cx="4440604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734" y="6237312"/>
            <a:ext cx="3400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标题 1"/>
          <p:cNvSpPr>
            <a:spLocks noGrp="1"/>
          </p:cNvSpPr>
          <p:nvPr>
            <p:ph type="title"/>
          </p:nvPr>
        </p:nvSpPr>
        <p:spPr>
          <a:xfrm>
            <a:off x="256082" y="142875"/>
            <a:ext cx="10953983" cy="592138"/>
          </a:xfrm>
        </p:spPr>
        <p:txBody>
          <a:bodyPr/>
          <a:lstStyle/>
          <a:p>
            <a:r>
              <a:rPr lang="zh-CN" altLang="en-US" sz="40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回家吃饭的益处</a:t>
            </a:r>
          </a:p>
        </p:txBody>
      </p:sp>
      <p:sp>
        <p:nvSpPr>
          <p:cNvPr id="34819" name="内容占位符 2"/>
          <p:cNvSpPr>
            <a:spLocks noGrp="1"/>
          </p:cNvSpPr>
          <p:nvPr>
            <p:ph idx="1"/>
          </p:nvPr>
        </p:nvSpPr>
        <p:spPr>
          <a:xfrm>
            <a:off x="527009" y="1484313"/>
            <a:ext cx="11052332" cy="4803775"/>
          </a:xfrm>
        </p:spPr>
        <p:txBody>
          <a:bodyPr/>
          <a:lstStyle/>
          <a:p>
            <a:r>
              <a:rPr lang="zh-CN" altLang="zh-CN" b="1" smtClean="0">
                <a:latin typeface="微软雅黑" pitchFamily="34" charset="-122"/>
                <a:ea typeface="微软雅黑" pitchFamily="34" charset="-122"/>
              </a:rPr>
              <a:t>饮食健康</a:t>
            </a:r>
            <a:r>
              <a:rPr lang="en-US" altLang="zh-CN" b="1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zh-CN" smtClean="0">
                <a:latin typeface="微软雅黑" pitchFamily="34" charset="-122"/>
                <a:ea typeface="微软雅黑" pitchFamily="34" charset="-122"/>
              </a:rPr>
              <a:t>在家烹调</a:t>
            </a:r>
            <a:r>
              <a:rPr lang="zh-CN" altLang="en-US" smtClean="0">
                <a:latin typeface="微软雅黑" pitchFamily="34" charset="-122"/>
                <a:ea typeface="微软雅黑" pitchFamily="34" charset="-122"/>
              </a:rPr>
              <a:t>不仅可以增加生活乐趣，还</a:t>
            </a:r>
            <a:r>
              <a:rPr lang="zh-CN" altLang="zh-CN" smtClean="0">
                <a:latin typeface="微软雅黑" pitchFamily="34" charset="-122"/>
                <a:ea typeface="微软雅黑" pitchFamily="34" charset="-122"/>
              </a:rPr>
              <a:t>有助于实践少盐少油的清淡口味饮食。同时还能有效控制饭菜的食用量，合理搭配各类食物。</a:t>
            </a:r>
            <a:endParaRPr lang="en-US" altLang="zh-CN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b="1" smtClean="0">
                <a:latin typeface="微软雅黑" pitchFamily="34" charset="-122"/>
                <a:ea typeface="微软雅黑" pitchFamily="34" charset="-122"/>
              </a:rPr>
              <a:t>情感沟通  </a:t>
            </a:r>
            <a:r>
              <a:rPr lang="zh-CN" altLang="zh-CN" smtClean="0">
                <a:latin typeface="微软雅黑" pitchFamily="34" charset="-122"/>
                <a:ea typeface="微软雅黑" pitchFamily="34" charset="-122"/>
              </a:rPr>
              <a:t>经常在家吃饭的孩子不容易心情低落或饮食紊乱</a:t>
            </a:r>
            <a:r>
              <a:rPr lang="zh-CN" altLang="en-US" smtClean="0">
                <a:latin typeface="微软雅黑" pitchFamily="34" charset="-122"/>
                <a:ea typeface="微软雅黑" pitchFamily="34" charset="-122"/>
              </a:rPr>
              <a:t>，有利于家长</a:t>
            </a:r>
            <a:r>
              <a:rPr lang="zh-CN" altLang="zh-CN" smtClean="0">
                <a:latin typeface="微软雅黑" pitchFamily="34" charset="-122"/>
                <a:ea typeface="微软雅黑" pitchFamily="34" charset="-122"/>
              </a:rPr>
              <a:t>更早发现问题、改善不良情绪。</a:t>
            </a:r>
          </a:p>
          <a:p>
            <a:r>
              <a:rPr lang="zh-CN" altLang="zh-CN" b="1" smtClean="0">
                <a:latin typeface="微软雅黑" pitchFamily="34" charset="-122"/>
                <a:ea typeface="微软雅黑" pitchFamily="34" charset="-122"/>
              </a:rPr>
              <a:t>尊老爱幼 </a:t>
            </a:r>
            <a:endParaRPr lang="zh-CN" altLang="zh-CN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r>
              <a:rPr lang="zh-CN" altLang="zh-CN" sz="2000" smtClean="0">
                <a:latin typeface="微软雅黑" pitchFamily="34" charset="-122"/>
                <a:ea typeface="微软雅黑" pitchFamily="34" charset="-122"/>
              </a:rPr>
              <a:t>陪伴儿童进餐：家长可以了解孩子对食物、味道的喜恶，进而调整烹饪方法或及时纠正和引导儿童健康的饮食习惯。</a:t>
            </a:r>
            <a:endParaRPr lang="en-US" altLang="zh-CN" sz="2000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r>
              <a:rPr lang="zh-CN" altLang="zh-CN" sz="2000" smtClean="0">
                <a:latin typeface="微软雅黑" pitchFamily="34" charset="-122"/>
                <a:ea typeface="微软雅黑" pitchFamily="34" charset="-122"/>
              </a:rPr>
              <a:t> 陪伴老年人进餐：了解老人胃口好坏，是了解老人健康情况的重要指标。照顾年长老人、陪伴老人进餐，是晚辈的责任和义务。</a:t>
            </a:r>
          </a:p>
          <a:p>
            <a:r>
              <a:rPr lang="zh-CN" altLang="zh-CN" sz="1800" b="1" smtClean="0">
                <a:latin typeface="微软雅黑" pitchFamily="34" charset="-122"/>
                <a:ea typeface="微软雅黑" pitchFamily="34" charset="-122"/>
              </a:rPr>
              <a:t>饮食文化传承</a:t>
            </a:r>
            <a:r>
              <a:rPr lang="en-US" altLang="zh-CN" sz="1800" b="1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zh-CN" sz="1800" smtClean="0">
                <a:latin typeface="微软雅黑" pitchFamily="34" charset="-122"/>
                <a:ea typeface="微软雅黑" pitchFamily="34" charset="-122"/>
              </a:rPr>
              <a:t>食物不仅承载了营养，也反应了人们的文化传承、饮食习惯、生活状态，特别是文明程度。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718" y="6165304"/>
            <a:ext cx="3400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关键推荐</a:t>
            </a:r>
            <a:r>
              <a:rPr lang="en-US" altLang="zh-CN" sz="3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3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zh-CN" sz="3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传承优良文化，兴新食尚</a:t>
            </a:r>
            <a:endParaRPr lang="zh-CN" altLang="en-US" sz="36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843" name="内容占位符 2"/>
          <p:cNvSpPr>
            <a:spLocks noGrp="1"/>
          </p:cNvSpPr>
          <p:nvPr>
            <p:ph idx="1"/>
          </p:nvPr>
        </p:nvSpPr>
        <p:spPr>
          <a:xfrm>
            <a:off x="378555" y="1268414"/>
            <a:ext cx="11490269" cy="5589587"/>
          </a:xfrm>
          <a:solidFill>
            <a:schemeClr val="bg1"/>
          </a:solidFill>
        </p:spPr>
        <p:txBody>
          <a:bodyPr/>
          <a:lstStyle/>
          <a:p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饮食</a:t>
            </a:r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文化和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行为</a:t>
            </a:r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反映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整个民族的健康和社会的文明</a:t>
            </a:r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程度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20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倡导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膳食营养平衡、饮食卫生、不浪费食物、文明餐饮</a:t>
            </a:r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既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是</a:t>
            </a:r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对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优良饮食文化</a:t>
            </a:r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的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传承和发扬</a:t>
            </a:r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也是</a:t>
            </a:r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新的饮食时尚</a:t>
            </a:r>
            <a:r>
              <a:rPr lang="en-US" altLang="zh-CN" sz="220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20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份餐或分餐是养成良好的饮食习惯的开始。无论是</a:t>
            </a:r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社会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还是家庭，</a:t>
            </a:r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均应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按科学的饮食搭配原则进行合理分餐。</a:t>
            </a:r>
          </a:p>
          <a:p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在外就餐时提倡分餐、简餐、份饭， 倡导节约、卫生、合理的饮食</a:t>
            </a:r>
            <a:r>
              <a:rPr lang="en-US" altLang="zh-CN" sz="2200" smtClean="0">
                <a:latin typeface="微软雅黑" pitchFamily="34" charset="-122"/>
                <a:ea typeface="微软雅黑" pitchFamily="34" charset="-122"/>
              </a:rPr>
              <a:t> “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新食尚</a:t>
            </a:r>
            <a:r>
              <a:rPr lang="en-US" altLang="zh-CN" sz="2200" smtClean="0"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20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公共餐饮</a:t>
            </a:r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应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是新食尚的推行者和实践者</a:t>
            </a:r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CN" sz="2200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提供标准化菜品，菜单上应准确标注菜量，按食物多样、营养均衡的要求配置。发展可选择份餐、提供半份菜，方便消费者自主调节食物量。</a:t>
            </a:r>
            <a:endParaRPr lang="en-US" altLang="zh-CN" sz="2200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做减盐减油的践行者和引导者，不断创造</a:t>
            </a:r>
            <a:r>
              <a:rPr lang="zh-CN" altLang="en-US" sz="2200" smtClean="0">
                <a:latin typeface="微软雅黑" pitchFamily="34" charset="-122"/>
                <a:ea typeface="微软雅黑" pitchFamily="34" charset="-122"/>
              </a:rPr>
              <a:t>营养健康的</a:t>
            </a:r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新菜品。</a:t>
            </a:r>
            <a:endParaRPr lang="en-US" altLang="zh-CN" sz="2200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推行分餐制</a:t>
            </a:r>
            <a:endParaRPr lang="en-US" altLang="zh-CN" sz="220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sz="2200" smtClean="0">
                <a:latin typeface="微软雅黑" pitchFamily="34" charset="-122"/>
                <a:ea typeface="微软雅黑" pitchFamily="34" charset="-122"/>
              </a:rPr>
              <a:t>单位食堂应推行份餐或套餐</a:t>
            </a:r>
          </a:p>
          <a:p>
            <a:endParaRPr lang="zh-CN" altLang="en-US" sz="22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意义</a:t>
            </a:r>
            <a:endParaRPr lang="en-US" altLang="zh-CN" sz="28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04121" y="1555751"/>
            <a:ext cx="3076690" cy="936625"/>
            <a:chOff x="0" y="0"/>
            <a:chExt cx="1452" cy="590"/>
          </a:xfrm>
        </p:grpSpPr>
        <p:sp>
          <p:nvSpPr>
            <p:cNvPr id="36890" name="AutoShape 4"/>
            <p:cNvSpPr>
              <a:spLocks noChangeArrowheads="1"/>
            </p:cNvSpPr>
            <p:nvPr/>
          </p:nvSpPr>
          <p:spPr bwMode="auto">
            <a:xfrm>
              <a:off x="0" y="91"/>
              <a:ext cx="1452" cy="499"/>
            </a:xfrm>
            <a:prstGeom prst="downArrowCallout">
              <a:avLst>
                <a:gd name="adj1" fmla="val 72692"/>
                <a:gd name="adj2" fmla="val 36346"/>
                <a:gd name="adj3" fmla="val 14028"/>
                <a:gd name="adj4" fmla="val 85940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buFont typeface="Arial" pitchFamily="34" charset="0"/>
                <a:buNone/>
              </a:pPr>
              <a:endParaRPr lang="zh-CN" altLang="en-US" sz="4600">
                <a:solidFill>
                  <a:schemeClr val="bg1"/>
                </a:solidFill>
              </a:endParaRPr>
            </a:p>
          </p:txBody>
        </p:sp>
        <p:sp>
          <p:nvSpPr>
            <p:cNvPr id="36891" name="AutoShape 5"/>
            <p:cNvSpPr>
              <a:spLocks noChangeArrowheads="1"/>
            </p:cNvSpPr>
            <p:nvPr/>
          </p:nvSpPr>
          <p:spPr bwMode="auto">
            <a:xfrm rot="10800000">
              <a:off x="4" y="0"/>
              <a:ext cx="1448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63 w 21600"/>
                <a:gd name="T13" fmla="*/ 2136 h 21600"/>
                <a:gd name="T14" fmla="*/ 19437 w 21600"/>
                <a:gd name="T15" fmla="*/ 194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1" y="21600"/>
                  </a:lnTo>
                  <a:lnTo>
                    <a:pt x="2087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564933" y="1555751"/>
            <a:ext cx="3074835" cy="936625"/>
            <a:chOff x="0" y="0"/>
            <a:chExt cx="1452" cy="590"/>
          </a:xfrm>
        </p:grpSpPr>
        <p:sp>
          <p:nvSpPr>
            <p:cNvPr id="36888" name="AutoShape 7"/>
            <p:cNvSpPr>
              <a:spLocks noChangeArrowheads="1"/>
            </p:cNvSpPr>
            <p:nvPr/>
          </p:nvSpPr>
          <p:spPr bwMode="auto">
            <a:xfrm>
              <a:off x="0" y="91"/>
              <a:ext cx="1452" cy="499"/>
            </a:xfrm>
            <a:prstGeom prst="downArrowCallout">
              <a:avLst>
                <a:gd name="adj1" fmla="val 72692"/>
                <a:gd name="adj2" fmla="val 36346"/>
                <a:gd name="adj3" fmla="val 14060"/>
                <a:gd name="adj4" fmla="val 85940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buFont typeface="Arial" pitchFamily="34" charset="0"/>
                <a:buNone/>
              </a:pPr>
              <a:endParaRPr lang="zh-CN" altLang="en-US" sz="4600">
                <a:solidFill>
                  <a:schemeClr val="bg1"/>
                </a:solidFill>
              </a:endParaRPr>
            </a:p>
          </p:txBody>
        </p:sp>
        <p:sp>
          <p:nvSpPr>
            <p:cNvPr id="36889" name="AutoShape 8"/>
            <p:cNvSpPr>
              <a:spLocks noChangeArrowheads="1"/>
            </p:cNvSpPr>
            <p:nvPr/>
          </p:nvSpPr>
          <p:spPr bwMode="auto">
            <a:xfrm rot="10800000">
              <a:off x="2" y="0"/>
              <a:ext cx="1448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63 w 21600"/>
                <a:gd name="T13" fmla="*/ 2136 h 21600"/>
                <a:gd name="T14" fmla="*/ 19437 w 21600"/>
                <a:gd name="T15" fmla="*/ 194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1" y="21600"/>
                  </a:lnTo>
                  <a:lnTo>
                    <a:pt x="2087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8023890" y="1555751"/>
            <a:ext cx="3076690" cy="936625"/>
            <a:chOff x="0" y="0"/>
            <a:chExt cx="1452" cy="590"/>
          </a:xfrm>
        </p:grpSpPr>
        <p:sp>
          <p:nvSpPr>
            <p:cNvPr id="36886" name="AutoShape 10"/>
            <p:cNvSpPr>
              <a:spLocks noChangeArrowheads="1"/>
            </p:cNvSpPr>
            <p:nvPr/>
          </p:nvSpPr>
          <p:spPr bwMode="auto">
            <a:xfrm>
              <a:off x="0" y="91"/>
              <a:ext cx="1452" cy="499"/>
            </a:xfrm>
            <a:prstGeom prst="downArrowCallout">
              <a:avLst>
                <a:gd name="adj1" fmla="val 72692"/>
                <a:gd name="adj2" fmla="val 36346"/>
                <a:gd name="adj3" fmla="val 14060"/>
                <a:gd name="adj4" fmla="val 85940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buFont typeface="Arial" pitchFamily="34" charset="0"/>
                <a:buNone/>
              </a:pPr>
              <a:endParaRPr lang="zh-CN" altLang="en-US" sz="4600">
                <a:solidFill>
                  <a:schemeClr val="bg1"/>
                </a:solidFill>
              </a:endParaRPr>
            </a:p>
          </p:txBody>
        </p:sp>
        <p:sp>
          <p:nvSpPr>
            <p:cNvPr id="36887" name="AutoShape 11"/>
            <p:cNvSpPr>
              <a:spLocks noChangeArrowheads="1"/>
            </p:cNvSpPr>
            <p:nvPr/>
          </p:nvSpPr>
          <p:spPr bwMode="auto">
            <a:xfrm rot="10800000">
              <a:off x="0" y="0"/>
              <a:ext cx="1448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63 w 21600"/>
                <a:gd name="T13" fmla="*/ 2136 h 21600"/>
                <a:gd name="T14" fmla="*/ 19437 w 21600"/>
                <a:gd name="T15" fmla="*/ 194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21" y="21600"/>
                  </a:lnTo>
                  <a:lnTo>
                    <a:pt x="2087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01690" y="2428868"/>
            <a:ext cx="3076690" cy="2879725"/>
            <a:chOff x="0" y="0"/>
            <a:chExt cx="1452" cy="1814"/>
          </a:xfrm>
        </p:grpSpPr>
        <p:sp>
          <p:nvSpPr>
            <p:cNvPr id="36884" name="Rectangle 13"/>
            <p:cNvSpPr>
              <a:spLocks noChangeArrowheads="1"/>
            </p:cNvSpPr>
            <p:nvPr/>
          </p:nvSpPr>
          <p:spPr bwMode="auto">
            <a:xfrm rot="10800000">
              <a:off x="0" y="181"/>
              <a:ext cx="1452" cy="1633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317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pitchFamily="34" charset="0"/>
                <a:buNone/>
              </a:pPr>
              <a:endParaRPr lang="zh-CN" altLang="en-US"/>
            </a:p>
          </p:txBody>
        </p:sp>
        <p:sp>
          <p:nvSpPr>
            <p:cNvPr id="36885" name="AutoShape 14"/>
            <p:cNvSpPr>
              <a:spLocks noChangeArrowheads="1"/>
            </p:cNvSpPr>
            <p:nvPr/>
          </p:nvSpPr>
          <p:spPr bwMode="auto">
            <a:xfrm rot="10800000">
              <a:off x="0" y="0"/>
              <a:ext cx="1452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6 w 21600"/>
                <a:gd name="T13" fmla="*/ 2387 h 21600"/>
                <a:gd name="T14" fmla="*/ 19264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6871" name="WordArt 15"/>
          <p:cNvSpPr>
            <a:spLocks noChangeArrowheads="1" noChangeShapeType="1"/>
          </p:cNvSpPr>
          <p:nvPr/>
        </p:nvSpPr>
        <p:spPr bwMode="auto">
          <a:xfrm>
            <a:off x="1387442" y="1857364"/>
            <a:ext cx="2594218" cy="43337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400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微软雅黑"/>
                <a:ea typeface="微软雅黑"/>
              </a:rPr>
              <a:t>新食尚</a:t>
            </a:r>
            <a:endParaRPr lang="zh-CN" altLang="en-US" sz="2400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chemeClr val="bg1"/>
              </a:solidFill>
              <a:latin typeface="微软雅黑"/>
              <a:ea typeface="微软雅黑"/>
            </a:endParaRPr>
          </a:p>
        </p:txBody>
      </p:sp>
      <p:sp>
        <p:nvSpPr>
          <p:cNvPr id="36872" name="Rectangle 16"/>
          <p:cNvSpPr>
            <a:spLocks noChangeArrowheads="1"/>
          </p:cNvSpPr>
          <p:nvPr/>
        </p:nvSpPr>
        <p:spPr bwMode="auto">
          <a:xfrm>
            <a:off x="1101690" y="3000372"/>
            <a:ext cx="3076690" cy="19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2000" i="0" dirty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珍惜</a:t>
            </a:r>
            <a:r>
              <a:rPr lang="zh-CN" altLang="en-US" sz="2000" i="0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食物</a:t>
            </a:r>
            <a:endParaRPr lang="en-US" altLang="zh-CN" sz="2000" i="0" dirty="0" smtClean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2000" i="0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平衡膳食</a:t>
            </a:r>
            <a:endParaRPr lang="en-US" altLang="zh-CN" sz="2000" i="0" dirty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2000" i="0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饮食卫生</a:t>
            </a:r>
            <a:endParaRPr lang="en-US" altLang="zh-CN" sz="2000" i="0" dirty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2000" i="0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看营养</a:t>
            </a:r>
            <a:r>
              <a:rPr lang="zh-CN" altLang="en-US" sz="2000" i="0" dirty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标签</a:t>
            </a:r>
            <a:endParaRPr lang="en-US" altLang="zh-CN" sz="2000" i="0" dirty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2000" i="0" dirty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回家吃饭</a:t>
            </a:r>
            <a:endParaRPr lang="en-US" altLang="zh-CN" sz="2000" i="0" dirty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2000" i="0" dirty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餐饮文明</a:t>
            </a:r>
            <a:endParaRPr lang="zh-CN" altLang="zh-CN" sz="2000" i="0" dirty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4564933" y="2420939"/>
            <a:ext cx="3074835" cy="2879725"/>
            <a:chOff x="0" y="0"/>
            <a:chExt cx="1452" cy="1814"/>
          </a:xfrm>
        </p:grpSpPr>
        <p:sp>
          <p:nvSpPr>
            <p:cNvPr id="36882" name="Rectangle 18"/>
            <p:cNvSpPr>
              <a:spLocks noChangeArrowheads="1"/>
            </p:cNvSpPr>
            <p:nvPr/>
          </p:nvSpPr>
          <p:spPr bwMode="auto">
            <a:xfrm rot="10800000">
              <a:off x="0" y="181"/>
              <a:ext cx="1452" cy="1633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317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pitchFamily="34" charset="0"/>
                <a:buNone/>
              </a:pPr>
              <a:endParaRPr lang="zh-CN" altLang="en-US"/>
            </a:p>
          </p:txBody>
        </p:sp>
        <p:sp>
          <p:nvSpPr>
            <p:cNvPr id="36883" name="AutoShape 19"/>
            <p:cNvSpPr>
              <a:spLocks noChangeArrowheads="1"/>
            </p:cNvSpPr>
            <p:nvPr/>
          </p:nvSpPr>
          <p:spPr bwMode="auto">
            <a:xfrm rot="10800000">
              <a:off x="0" y="0"/>
              <a:ext cx="1452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6 w 21600"/>
                <a:gd name="T13" fmla="*/ 2387 h 21600"/>
                <a:gd name="T14" fmla="*/ 19264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6874" name="WordArt 20"/>
          <p:cNvSpPr>
            <a:spLocks noChangeArrowheads="1" noChangeShapeType="1"/>
          </p:cNvSpPr>
          <p:nvPr/>
        </p:nvSpPr>
        <p:spPr bwMode="auto">
          <a:xfrm>
            <a:off x="4791323" y="1857363"/>
            <a:ext cx="2592363" cy="5000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微软雅黑"/>
                <a:ea typeface="微软雅黑"/>
              </a:rPr>
              <a:t>内涵丰富</a:t>
            </a:r>
          </a:p>
        </p:txBody>
      </p:sp>
      <p:sp>
        <p:nvSpPr>
          <p:cNvPr id="36875" name="Rectangle 21"/>
          <p:cNvSpPr>
            <a:spLocks noChangeArrowheads="1"/>
          </p:cNvSpPr>
          <p:nvPr/>
        </p:nvSpPr>
        <p:spPr bwMode="auto">
          <a:xfrm>
            <a:off x="4756066" y="3000372"/>
            <a:ext cx="284648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buFont typeface="Arial" pitchFamily="34" charset="0"/>
              <a:buNone/>
            </a:pPr>
            <a:r>
              <a:rPr lang="zh-CN" altLang="en-US" sz="2000" i="0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平衡膳食需要饮食文化、</a:t>
            </a:r>
            <a:endParaRPr lang="en-US" altLang="zh-CN" sz="2000" i="0" dirty="0" smtClean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buFont typeface="Arial" pitchFamily="34" charset="0"/>
              <a:buNone/>
            </a:pPr>
            <a:r>
              <a:rPr lang="zh-CN" altLang="en-US" sz="2000" i="0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生态环境、可持续发展等家庭社会的多方支撑</a:t>
            </a:r>
            <a:endParaRPr lang="zh-CN" altLang="zh-CN" sz="2000" i="0" dirty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8023890" y="2420939"/>
            <a:ext cx="3076690" cy="2879725"/>
            <a:chOff x="0" y="0"/>
            <a:chExt cx="1452" cy="1814"/>
          </a:xfrm>
        </p:grpSpPr>
        <p:sp>
          <p:nvSpPr>
            <p:cNvPr id="36880" name="Rectangle 23"/>
            <p:cNvSpPr>
              <a:spLocks noChangeArrowheads="1"/>
            </p:cNvSpPr>
            <p:nvPr/>
          </p:nvSpPr>
          <p:spPr bwMode="auto">
            <a:xfrm rot="10800000">
              <a:off x="0" y="181"/>
              <a:ext cx="1452" cy="1633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317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pitchFamily="34" charset="0"/>
                <a:buNone/>
              </a:pPr>
              <a:endParaRPr lang="zh-CN" altLang="en-US"/>
            </a:p>
          </p:txBody>
        </p:sp>
        <p:sp>
          <p:nvSpPr>
            <p:cNvPr id="36881" name="AutoShape 24"/>
            <p:cNvSpPr>
              <a:spLocks noChangeArrowheads="1"/>
            </p:cNvSpPr>
            <p:nvPr/>
          </p:nvSpPr>
          <p:spPr bwMode="auto">
            <a:xfrm rot="10800000">
              <a:off x="0" y="0"/>
              <a:ext cx="1452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6 w 21600"/>
                <a:gd name="T13" fmla="*/ 2387 h 21600"/>
                <a:gd name="T14" fmla="*/ 19264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6877" name="WordArt 25"/>
          <p:cNvSpPr>
            <a:spLocks noChangeArrowheads="1" noChangeShapeType="1"/>
          </p:cNvSpPr>
          <p:nvPr/>
        </p:nvSpPr>
        <p:spPr bwMode="auto">
          <a:xfrm>
            <a:off x="8316928" y="1785926"/>
            <a:ext cx="2594218" cy="50481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4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微软雅黑"/>
                <a:ea typeface="微软雅黑"/>
              </a:rPr>
              <a:t>传承与创新</a:t>
            </a:r>
          </a:p>
        </p:txBody>
      </p:sp>
      <p:sp>
        <p:nvSpPr>
          <p:cNvPr id="36878" name="Rectangle 26"/>
          <p:cNvSpPr>
            <a:spLocks noChangeArrowheads="1"/>
          </p:cNvSpPr>
          <p:nvPr/>
        </p:nvSpPr>
        <p:spPr bwMode="auto">
          <a:xfrm>
            <a:off x="8102614" y="3143248"/>
            <a:ext cx="292895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buFont typeface="Arial" pitchFamily="34" charset="0"/>
              <a:buNone/>
            </a:pPr>
            <a:r>
              <a:rPr lang="zh-CN" altLang="en-US" sz="2000" i="0" dirty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在传承优良餐饮文化基础上，提出分餐、简餐、份餐等，倡导全社会大兴新饮食食尚</a:t>
            </a:r>
            <a:endParaRPr lang="zh-CN" altLang="zh-CN" sz="2000" i="0" dirty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694" y="6165304"/>
            <a:ext cx="3400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7032536" y="3644901"/>
            <a:ext cx="387541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zh-CN" altLang="zh-CN" sz="1600">
                <a:solidFill>
                  <a:schemeClr val="bg1"/>
                </a:solidFill>
              </a:rPr>
              <a:t>单击添加您的公司信息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zh-CN" altLang="zh-CN" sz="1600">
                <a:solidFill>
                  <a:schemeClr val="bg1"/>
                </a:solidFill>
              </a:rPr>
              <a:t>（联系方式及落款）</a:t>
            </a:r>
          </a:p>
        </p:txBody>
      </p:sp>
      <p:grpSp>
        <p:nvGrpSpPr>
          <p:cNvPr id="13315" name="Group 4"/>
          <p:cNvGrpSpPr>
            <a:grpSpLocks/>
          </p:cNvGrpSpPr>
          <p:nvPr/>
        </p:nvGrpSpPr>
        <p:grpSpPr bwMode="auto">
          <a:xfrm>
            <a:off x="7418170" y="2420939"/>
            <a:ext cx="3290607" cy="1044575"/>
            <a:chOff x="0" y="0"/>
            <a:chExt cx="1293" cy="548"/>
          </a:xfrm>
        </p:grpSpPr>
        <p:sp>
          <p:nvSpPr>
            <p:cNvPr id="13326" name="WordArt 5"/>
            <p:cNvSpPr>
              <a:spLocks noChangeArrowheads="1" noChangeShapeType="1"/>
            </p:cNvSpPr>
            <p:nvPr/>
          </p:nvSpPr>
          <p:spPr bwMode="auto">
            <a:xfrm>
              <a:off x="0" y="0"/>
              <a:ext cx="1293" cy="31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2400" b="1" kern="1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谢谢</a:t>
              </a:r>
            </a:p>
          </p:txBody>
        </p:sp>
        <p:sp>
          <p:nvSpPr>
            <p:cNvPr id="13327" name="WordArt 6"/>
            <p:cNvSpPr>
              <a:spLocks noChangeArrowheads="1" noChangeShapeType="1"/>
            </p:cNvSpPr>
            <p:nvPr/>
          </p:nvSpPr>
          <p:spPr bwMode="auto">
            <a:xfrm flipV="1">
              <a:off x="0" y="332"/>
              <a:ext cx="1293" cy="21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2400" b="1" kern="10">
                  <a:ln w="9525">
                    <a:noFill/>
                    <a:round/>
                    <a:headEnd/>
                    <a:tailEnd/>
                  </a:ln>
                  <a:solidFill>
                    <a:schemeClr val="bg1">
                      <a:alpha val="18039"/>
                    </a:schemeClr>
                  </a:solidFill>
                  <a:latin typeface="黑体"/>
                  <a:ea typeface="黑体"/>
                </a:rPr>
                <a:t>谢谢观赏</a:t>
              </a:r>
            </a:p>
          </p:txBody>
        </p:sp>
      </p:grpSp>
      <p:grpSp>
        <p:nvGrpSpPr>
          <p:cNvPr id="13316" name="组合 8"/>
          <p:cNvGrpSpPr>
            <a:grpSpLocks/>
          </p:cNvGrpSpPr>
          <p:nvPr/>
        </p:nvGrpSpPr>
        <p:grpSpPr bwMode="auto">
          <a:xfrm>
            <a:off x="0" y="1785938"/>
            <a:ext cx="12204700" cy="4918075"/>
            <a:chOff x="-36512" y="1700610"/>
            <a:chExt cx="9289032" cy="4845462"/>
          </a:xfrm>
        </p:grpSpPr>
        <p:grpSp>
          <p:nvGrpSpPr>
            <p:cNvPr id="13319" name="组合 4"/>
            <p:cNvGrpSpPr>
              <a:grpSpLocks/>
            </p:cNvGrpSpPr>
            <p:nvPr/>
          </p:nvGrpSpPr>
          <p:grpSpPr bwMode="auto">
            <a:xfrm>
              <a:off x="-36512" y="1700610"/>
              <a:ext cx="9289032" cy="3890019"/>
              <a:chOff x="-36512" y="1700610"/>
              <a:chExt cx="9289032" cy="3890019"/>
            </a:xfrm>
          </p:grpSpPr>
          <p:sp>
            <p:nvSpPr>
              <p:cNvPr id="11" name="矩形 2"/>
              <p:cNvSpPr/>
              <p:nvPr/>
            </p:nvSpPr>
            <p:spPr bwMode="auto">
              <a:xfrm>
                <a:off x="-36512" y="1844824"/>
                <a:ext cx="9289032" cy="3600871"/>
              </a:xfrm>
              <a:prstGeom prst="rect">
                <a:avLst/>
              </a:prstGeom>
              <a:gradFill flip="none" rotWithShape="1">
                <a:gsLst>
                  <a:gs pos="100000">
                    <a:srgbClr val="92D050"/>
                  </a:gs>
                  <a:gs pos="0">
                    <a:srgbClr val="AEDF4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 bwMode="auto">
              <a:xfrm>
                <a:off x="-36512" y="1700610"/>
                <a:ext cx="9289032" cy="1438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 bwMode="auto">
              <a:xfrm>
                <a:off x="-36512" y="5446536"/>
                <a:ext cx="9289032" cy="1438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pic>
          <p:nvPicPr>
            <p:cNvPr id="13320" name="图片 7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08304" y="4830903"/>
              <a:ext cx="1571742" cy="1715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" name="组合 8"/>
          <p:cNvGrpSpPr>
            <a:grpSpLocks/>
          </p:cNvGrpSpPr>
          <p:nvPr/>
        </p:nvGrpSpPr>
        <p:grpSpPr bwMode="auto">
          <a:xfrm>
            <a:off x="0" y="1785938"/>
            <a:ext cx="12204700" cy="4918075"/>
            <a:chOff x="-36512" y="1700610"/>
            <a:chExt cx="9289032" cy="4845462"/>
          </a:xfrm>
        </p:grpSpPr>
        <p:grpSp>
          <p:nvGrpSpPr>
            <p:cNvPr id="42" name="组合 4"/>
            <p:cNvGrpSpPr>
              <a:grpSpLocks/>
            </p:cNvGrpSpPr>
            <p:nvPr/>
          </p:nvGrpSpPr>
          <p:grpSpPr bwMode="auto">
            <a:xfrm>
              <a:off x="-36512" y="1700610"/>
              <a:ext cx="9289032" cy="3889820"/>
              <a:chOff x="-36512" y="1700610"/>
              <a:chExt cx="9289032" cy="3889820"/>
            </a:xfrm>
          </p:grpSpPr>
          <p:sp>
            <p:nvSpPr>
              <p:cNvPr id="44" name="矩形 2"/>
              <p:cNvSpPr/>
              <p:nvPr/>
            </p:nvSpPr>
            <p:spPr bwMode="auto">
              <a:xfrm>
                <a:off x="-36512" y="1844824"/>
                <a:ext cx="9289032" cy="3600871"/>
              </a:xfrm>
              <a:prstGeom prst="rect">
                <a:avLst/>
              </a:prstGeom>
              <a:gradFill flip="none" rotWithShape="1">
                <a:gsLst>
                  <a:gs pos="100000">
                    <a:srgbClr val="92D050"/>
                  </a:gs>
                  <a:gs pos="0">
                    <a:srgbClr val="AEDF41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45" name="矩形 44"/>
              <p:cNvSpPr/>
              <p:nvPr/>
            </p:nvSpPr>
            <p:spPr bwMode="auto">
              <a:xfrm>
                <a:off x="-36512" y="1700610"/>
                <a:ext cx="9289032" cy="1438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46" name="矩形 45"/>
              <p:cNvSpPr/>
              <p:nvPr/>
            </p:nvSpPr>
            <p:spPr bwMode="auto">
              <a:xfrm>
                <a:off x="-36512" y="5446536"/>
                <a:ext cx="9289032" cy="143894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  <a:defRPr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pic>
          <p:nvPicPr>
            <p:cNvPr id="43" name="图片 7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08304" y="4830903"/>
              <a:ext cx="1571742" cy="1715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8" name="组合 47"/>
          <p:cNvGrpSpPr/>
          <p:nvPr/>
        </p:nvGrpSpPr>
        <p:grpSpPr>
          <a:xfrm>
            <a:off x="887376" y="2571744"/>
            <a:ext cx="10149716" cy="3785652"/>
            <a:chOff x="291272" y="2357430"/>
            <a:chExt cx="10149716" cy="3785652"/>
          </a:xfrm>
        </p:grpSpPr>
        <p:sp>
          <p:nvSpPr>
            <p:cNvPr id="49" name="TextBox 48"/>
            <p:cNvSpPr txBox="1"/>
            <p:nvPr/>
          </p:nvSpPr>
          <p:spPr>
            <a:xfrm>
              <a:off x="291272" y="2357430"/>
              <a:ext cx="10149716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i="0" dirty="0" smtClean="0"/>
                <a:t>更多信息请关注：</a:t>
              </a:r>
              <a:endParaRPr lang="en-US" altLang="zh-CN" sz="2400" b="1" i="0" dirty="0" smtClean="0"/>
            </a:p>
            <a:p>
              <a:endParaRPr lang="en-US" altLang="zh-CN" sz="2400" b="1" i="0" dirty="0" smtClean="0"/>
            </a:p>
            <a:p>
              <a:r>
                <a:rPr lang="en-US" altLang="zh-CN" sz="2400" b="1" i="0" dirty="0" smtClean="0"/>
                <a:t>1</a:t>
              </a:r>
              <a:r>
                <a:rPr lang="zh-CN" altLang="en-US" sz="2400" b="1" i="0" dirty="0" smtClean="0"/>
                <a:t>、</a:t>
              </a:r>
              <a:r>
                <a:rPr lang="en-US" altLang="zh-CN" sz="2400" b="1" i="0" dirty="0" smtClean="0"/>
                <a:t>《</a:t>
              </a:r>
              <a:r>
                <a:rPr lang="zh-CN" altLang="en-US" sz="2400" b="1" i="0" dirty="0" smtClean="0"/>
                <a:t>中国居民膳食指南</a:t>
              </a:r>
              <a:r>
                <a:rPr lang="en-US" altLang="zh-CN" sz="2400" b="1" i="0" dirty="0" smtClean="0"/>
                <a:t>》</a:t>
              </a:r>
              <a:r>
                <a:rPr lang="zh-CN" altLang="en-US" sz="2400" b="1" i="0" dirty="0" smtClean="0"/>
                <a:t>网站</a:t>
              </a:r>
              <a:r>
                <a:rPr lang="en-US" altLang="zh-CN" sz="2400" b="1" i="0" dirty="0" smtClean="0"/>
                <a:t>--- </a:t>
              </a:r>
              <a:r>
                <a:rPr lang="en-US" altLang="zh-CN" sz="2400" b="1" i="0" dirty="0" smtClean="0">
                  <a:hlinkClick r:id="rId3"/>
                </a:rPr>
                <a:t>http://dg.cnsoc.org/</a:t>
              </a:r>
              <a:endParaRPr lang="en-US" altLang="zh-CN" sz="2400" b="1" i="0" dirty="0" smtClean="0"/>
            </a:p>
            <a:p>
              <a:endParaRPr lang="en-US" altLang="zh-CN" sz="2400" b="1" i="0" dirty="0" smtClean="0"/>
            </a:p>
            <a:p>
              <a:endParaRPr lang="en-US" altLang="zh-CN" sz="2400" b="1" i="0" dirty="0" smtClean="0"/>
            </a:p>
            <a:p>
              <a:r>
                <a:rPr lang="en-US" altLang="zh-CN" sz="2400" b="1" i="0" dirty="0" smtClean="0"/>
                <a:t>2</a:t>
              </a:r>
              <a:r>
                <a:rPr lang="zh-CN" altLang="en-US" sz="2400" b="1" i="0" dirty="0" smtClean="0"/>
                <a:t>、微信公众平台：中国营养界                     中国好营养</a:t>
              </a:r>
              <a:endParaRPr lang="en-US" altLang="zh-CN" sz="2400" b="1" i="0" dirty="0" smtClean="0"/>
            </a:p>
            <a:p>
              <a:endParaRPr lang="en-US" altLang="zh-CN" sz="2400" b="1" dirty="0" smtClean="0"/>
            </a:p>
            <a:p>
              <a:endParaRPr lang="en-US" altLang="zh-CN" sz="2400" b="1" dirty="0" smtClean="0"/>
            </a:p>
            <a:p>
              <a:endParaRPr lang="en-US" altLang="zh-CN" sz="2400" b="1" dirty="0" smtClean="0"/>
            </a:p>
            <a:p>
              <a:endParaRPr lang="en-US" altLang="zh-CN" sz="2400" b="1" dirty="0" smtClean="0"/>
            </a:p>
          </p:txBody>
        </p:sp>
        <p:pic>
          <p:nvPicPr>
            <p:cNvPr id="50" name="Picture 2" descr="E:\1602\中国营养界微信\存档文件\二维码\中国好营养二维码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078014" y="3929066"/>
              <a:ext cx="1285884" cy="1285884"/>
            </a:xfrm>
            <a:prstGeom prst="rect">
              <a:avLst/>
            </a:prstGeom>
            <a:noFill/>
          </p:spPr>
        </p:pic>
        <p:pic>
          <p:nvPicPr>
            <p:cNvPr id="51" name="Picture 3" descr="E:\1602\中国营养界微信\存档文件\二维码\中国营养界二维码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20428" y="3929066"/>
              <a:ext cx="1285884" cy="1285884"/>
            </a:xfrm>
            <a:prstGeom prst="rect">
              <a:avLst/>
            </a:prstGeom>
            <a:noFill/>
          </p:spPr>
        </p:pic>
        <p:sp>
          <p:nvSpPr>
            <p:cNvPr id="52" name="TextBox 51"/>
            <p:cNvSpPr txBox="1"/>
            <p:nvPr/>
          </p:nvSpPr>
          <p:spPr>
            <a:xfrm>
              <a:off x="3220230" y="4572008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i="0" dirty="0" smtClean="0"/>
                <a:t>（科学）</a:t>
              </a:r>
              <a:endParaRPr lang="zh-CN" altLang="en-US" i="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434940" y="4572008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i="0" dirty="0" smtClean="0"/>
                <a:t>（科普）</a:t>
              </a:r>
              <a:endParaRPr lang="zh-CN" altLang="en-US" i="0" dirty="0"/>
            </a:p>
          </p:txBody>
        </p:sp>
      </p:grpSp>
      <p:pic>
        <p:nvPicPr>
          <p:cNvPr id="26" name="Picture 5" descr="图片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5686" y="332656"/>
            <a:ext cx="1869225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文本框 3"/>
          <p:cNvSpPr txBox="1"/>
          <p:nvPr/>
        </p:nvSpPr>
        <p:spPr>
          <a:xfrm>
            <a:off x="1997894" y="260648"/>
            <a:ext cx="756084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健康中国行</a:t>
            </a:r>
            <a:r>
              <a:rPr kumimoji="1" lang="en-US" altLang="zh-CN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·</a:t>
            </a:r>
            <a:r>
              <a:rPr kumimoji="1" lang="zh-CN" altLang="en-US" sz="3000" b="1" i="0" spc="300" dirty="0" smtClean="0">
                <a:latin typeface="黑体" pitchFamily="2" charset="-122"/>
                <a:ea typeface="黑体" pitchFamily="2" charset="-122"/>
                <a:cs typeface="FZZongYi-M05S"/>
              </a:rPr>
              <a:t>合理膳食</a:t>
            </a:r>
            <a:endParaRPr kumimoji="1" lang="en-US" altLang="zh-CN" sz="3000" b="1" i="0" spc="300" dirty="0" smtClean="0">
              <a:latin typeface="黑体" pitchFamily="2" charset="-122"/>
              <a:ea typeface="黑体" pitchFamily="2" charset="-122"/>
              <a:cs typeface="FZZongYi-M05S"/>
            </a:endParaRPr>
          </a:p>
          <a:p>
            <a:endParaRPr kumimoji="1" lang="en-US" altLang="zh-CN" sz="1000" b="1" i="0" spc="300" dirty="0" smtClean="0">
              <a:latin typeface="楷体_GB2312" pitchFamily="49" charset="-122"/>
              <a:ea typeface="楷体_GB2312" pitchFamily="49" charset="-122"/>
              <a:cs typeface="FZZongYi-M05S"/>
            </a:endParaRP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主办单位：国家卫生和计划生育委员会</a:t>
            </a: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承办单位：中国健康教育中心</a:t>
            </a:r>
          </a:p>
          <a:p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技术支持：中国疾病预防控制中心营养与健康所、北京大学公卫学院营养与食品卫生系</a:t>
            </a:r>
            <a:endParaRPr kumimoji="1" lang="en-US" altLang="zh-CN" sz="1200" i="0" spc="300" dirty="0" smtClean="0">
              <a:latin typeface="楷体_GB2312" pitchFamily="49" charset="-122"/>
              <a:ea typeface="楷体_GB2312" pitchFamily="49" charset="-122"/>
              <a:cs typeface="FZZongYi-M05S"/>
            </a:endParaRPr>
          </a:p>
          <a:p>
            <a:r>
              <a:rPr kumimoji="1" lang="en-US" altLang="zh-CN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         </a:t>
            </a:r>
            <a:r>
              <a:rPr kumimoji="1" lang="zh-CN" altLang="en-US" sz="1200" i="0" spc="300" dirty="0" smtClean="0">
                <a:latin typeface="楷体_GB2312" pitchFamily="49" charset="-122"/>
                <a:ea typeface="楷体_GB2312" pitchFamily="49" charset="-122"/>
                <a:cs typeface="FZZongYi-M05S"/>
              </a:rPr>
              <a:t>中国营养学会、中国学生营养与健康促进会</a:t>
            </a:r>
          </a:p>
          <a:p>
            <a:endParaRPr kumimoji="1" lang="zh-CN" altLang="en-US" sz="3000" b="1" spc="300" dirty="0">
              <a:latin typeface="楷体_GB2312" pitchFamily="49" charset="-122"/>
              <a:ea typeface="楷体_GB2312" pitchFamily="49" charset="-122"/>
              <a:cs typeface="FZZongYi-M05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30926" y="260350"/>
            <a:ext cx="10953983" cy="592138"/>
          </a:xfrm>
        </p:spPr>
        <p:txBody>
          <a:bodyPr/>
          <a:lstStyle/>
          <a:p>
            <a:pPr eaLnBrk="1" hangingPunct="1"/>
            <a:r>
              <a:rPr lang="zh-CN" altLang="en-US" sz="40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提纲</a:t>
            </a:r>
            <a:endParaRPr lang="en-US" altLang="zh-CN" sz="40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1458880" y="2071678"/>
            <a:ext cx="8354197" cy="6667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Arial" pitchFamily="34" charset="0"/>
              <a:buNone/>
            </a:pPr>
            <a:endParaRPr lang="zh-CN" altLang="en-US" sz="20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673194" y="2143116"/>
            <a:ext cx="7465334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2800" i="0" dirty="0" smtClean="0">
                <a:latin typeface="微软雅黑" pitchFamily="34" charset="-122"/>
                <a:ea typeface="微软雅黑" pitchFamily="34" charset="-122"/>
              </a:rPr>
              <a:t>关键推荐</a:t>
            </a:r>
            <a:endParaRPr lang="zh-CN" altLang="zh-CN" sz="2800" i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1530318" y="3429000"/>
            <a:ext cx="8354197" cy="7080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Arial" pitchFamily="34" charset="0"/>
              <a:buNone/>
            </a:pPr>
            <a:endParaRPr lang="zh-CN" altLang="en-US" sz="2000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744632" y="3429000"/>
            <a:ext cx="7465335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2800" i="0" dirty="0" smtClean="0">
                <a:latin typeface="微软雅黑" pitchFamily="34" charset="-122"/>
                <a:ea typeface="微软雅黑" pitchFamily="34" charset="-122"/>
              </a:rPr>
              <a:t>应用和意义</a:t>
            </a:r>
            <a:endParaRPr lang="zh-CN" altLang="zh-CN" sz="2800" i="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245622" y="1785926"/>
            <a:ext cx="1102264" cy="803275"/>
            <a:chOff x="0" y="0"/>
            <a:chExt cx="384" cy="375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0" y="0"/>
              <a:ext cx="384" cy="375"/>
              <a:chOff x="0" y="0"/>
              <a:chExt cx="1042" cy="1019"/>
            </a:xfrm>
          </p:grpSpPr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0" y="0"/>
                <a:ext cx="1042" cy="1019"/>
                <a:chOff x="0" y="0"/>
                <a:chExt cx="1042" cy="1019"/>
              </a:xfrm>
            </p:grpSpPr>
            <p:pic>
              <p:nvPicPr>
                <p:cNvPr id="24605" name="Picture 14" descr="circuler_1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042" cy="10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4606" name="Oval 1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190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buFont typeface="Arial" pitchFamily="34" charset="0"/>
                    <a:buNone/>
                  </a:pPr>
                  <a:endParaRPr lang="zh-CN" altLang="en-US" sz="2000"/>
                </a:p>
              </p:txBody>
            </p:sp>
          </p:grpSp>
          <p:pic>
            <p:nvPicPr>
              <p:cNvPr id="24604" name="Picture 16" descr="Picture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4" y="10"/>
                <a:ext cx="823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4602" name="WordArt 17"/>
            <p:cNvSpPr>
              <a:spLocks noChangeArrowheads="1" noChangeShapeType="1"/>
            </p:cNvSpPr>
            <p:nvPr/>
          </p:nvSpPr>
          <p:spPr bwMode="auto">
            <a:xfrm>
              <a:off x="131" y="101"/>
              <a:ext cx="87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28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1</a:t>
              </a:r>
              <a:endParaRPr lang="zh-CN" altLang="en-US" sz="28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9388498" y="3143248"/>
            <a:ext cx="1102264" cy="854075"/>
            <a:chOff x="0" y="0"/>
            <a:chExt cx="520" cy="506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0" y="0"/>
              <a:ext cx="520" cy="506"/>
              <a:chOff x="0" y="0"/>
              <a:chExt cx="1042" cy="1019"/>
            </a:xfrm>
          </p:grpSpPr>
          <p:grpSp>
            <p:nvGrpSpPr>
              <p:cNvPr id="7" name="Group 20"/>
              <p:cNvGrpSpPr>
                <a:grpSpLocks/>
              </p:cNvGrpSpPr>
              <p:nvPr/>
            </p:nvGrpSpPr>
            <p:grpSpPr bwMode="auto">
              <a:xfrm>
                <a:off x="0" y="0"/>
                <a:ext cx="1042" cy="1019"/>
                <a:chOff x="0" y="0"/>
                <a:chExt cx="1042" cy="1019"/>
              </a:xfrm>
            </p:grpSpPr>
            <p:pic>
              <p:nvPicPr>
                <p:cNvPr id="24599" name="Picture 21" descr="circuler_1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042" cy="10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4600" name="Oval 2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190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buFont typeface="Arial" pitchFamily="34" charset="0"/>
                    <a:buNone/>
                  </a:pPr>
                  <a:endParaRPr lang="zh-CN" altLang="en-US" sz="2000"/>
                </a:p>
              </p:txBody>
            </p:sp>
          </p:grpSp>
          <p:pic>
            <p:nvPicPr>
              <p:cNvPr id="24598" name="Picture 23" descr="Picture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4" y="10"/>
                <a:ext cx="823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4596" name="WordArt 24"/>
            <p:cNvSpPr>
              <a:spLocks noChangeArrowheads="1" noChangeShapeType="1"/>
            </p:cNvSpPr>
            <p:nvPr/>
          </p:nvSpPr>
          <p:spPr bwMode="auto">
            <a:xfrm>
              <a:off x="194" y="136"/>
              <a:ext cx="144" cy="20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2800" kern="10" dirty="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2</a:t>
              </a:r>
              <a:endParaRPr lang="zh-CN" altLang="en-US" sz="28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165304"/>
            <a:ext cx="3400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CN" altLang="en-US" sz="3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关键推荐</a:t>
            </a:r>
            <a:endParaRPr lang="en-US" altLang="zh-CN" sz="36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1584737" y="1268413"/>
            <a:ext cx="8331930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zh-CN" altLang="zh-CN" sz="2800" i="0">
                <a:latin typeface="微软雅黑" pitchFamily="34" charset="-122"/>
                <a:ea typeface="微软雅黑" pitchFamily="34" charset="-122"/>
              </a:rPr>
              <a:t>珍惜食物，适量备餐，提倡分餐不浪费</a:t>
            </a:r>
            <a:endParaRPr lang="zh-CN" altLang="zh-CN" sz="2800" b="1" i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584737" y="1557339"/>
            <a:ext cx="743378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altLang="zh-CN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1679376" y="2133601"/>
            <a:ext cx="8237290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zh-CN" altLang="zh-CN" sz="2800" i="0">
                <a:latin typeface="微软雅黑" pitchFamily="34" charset="-122"/>
                <a:ea typeface="微软雅黑" pitchFamily="34" charset="-122"/>
              </a:rPr>
              <a:t>选择新鲜卫生的食物和适宜的烹调方式</a:t>
            </a:r>
            <a:endParaRPr lang="en-US" altLang="zh-CN" sz="2800" i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490099" y="2492376"/>
            <a:ext cx="7463479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pitchFamily="34" charset="0"/>
              <a:buNone/>
            </a:pPr>
            <a:endParaRPr lang="zh-CN" altLang="zh-CN"/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1679377" y="2852739"/>
            <a:ext cx="7788219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zh-CN" altLang="zh-CN" sz="2800" i="0">
                <a:latin typeface="微软雅黑" pitchFamily="34" charset="-122"/>
                <a:ea typeface="微软雅黑" pitchFamily="34" charset="-122"/>
              </a:rPr>
              <a:t>食物制备生熟分开、熟食二次加热要热透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553191" y="3741738"/>
            <a:ext cx="7465334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Arial" pitchFamily="34" charset="0"/>
              <a:buNone/>
            </a:pPr>
            <a:endParaRPr lang="zh-CN" altLang="zh-CN"/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1679377" y="4581525"/>
            <a:ext cx="7788219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Arial" pitchFamily="34" charset="0"/>
              <a:buNone/>
            </a:pPr>
            <a:r>
              <a:rPr lang="zh-CN" altLang="en-US" sz="2800" i="0">
                <a:latin typeface="微软雅黑" pitchFamily="34" charset="-122"/>
                <a:ea typeface="微软雅黑" pitchFamily="34" charset="-122"/>
              </a:rPr>
              <a:t>多</a:t>
            </a:r>
            <a:r>
              <a:rPr lang="zh-CN" altLang="zh-CN" sz="2800" i="0">
                <a:latin typeface="微软雅黑" pitchFamily="34" charset="-122"/>
                <a:ea typeface="微软雅黑" pitchFamily="34" charset="-122"/>
              </a:rPr>
              <a:t>回家吃饭，享受食物和亲情</a:t>
            </a:r>
            <a:endParaRPr lang="zh-CN" altLang="en-US" sz="2800" i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1872365" y="4365626"/>
            <a:ext cx="7146160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zh-CN" alt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369246" y="1125538"/>
            <a:ext cx="1345356" cy="863600"/>
            <a:chOff x="0" y="0"/>
            <a:chExt cx="384" cy="375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0" y="0"/>
              <a:ext cx="384" cy="375"/>
              <a:chOff x="0" y="0"/>
              <a:chExt cx="1042" cy="1019"/>
            </a:xfrm>
          </p:grpSpPr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0" y="0"/>
                <a:ext cx="1042" cy="1019"/>
                <a:chOff x="0" y="0"/>
                <a:chExt cx="1042" cy="1019"/>
              </a:xfrm>
            </p:grpSpPr>
            <p:pic>
              <p:nvPicPr>
                <p:cNvPr id="25654" name="Picture 14" descr="circuler_1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042" cy="10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5655" name="Oval 1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190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buFont typeface="Arial" pitchFamily="34" charset="0"/>
                    <a:buNone/>
                  </a:pPr>
                  <a:endParaRPr lang="zh-CN" altLang="en-US"/>
                </a:p>
              </p:txBody>
            </p:sp>
          </p:grpSp>
          <p:pic>
            <p:nvPicPr>
              <p:cNvPr id="25653" name="Picture 16" descr="Picture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4" y="10"/>
                <a:ext cx="823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5651" name="WordArt 17"/>
            <p:cNvSpPr>
              <a:spLocks noChangeArrowheads="1" noChangeShapeType="1"/>
            </p:cNvSpPr>
            <p:nvPr/>
          </p:nvSpPr>
          <p:spPr bwMode="auto">
            <a:xfrm>
              <a:off x="131" y="101"/>
              <a:ext cx="87" cy="15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24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1</a:t>
              </a:r>
              <a:endParaRPr lang="zh-CN" altLang="en-US" sz="24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9578935" y="1992313"/>
            <a:ext cx="1234017" cy="715962"/>
            <a:chOff x="0" y="0"/>
            <a:chExt cx="520" cy="506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0" y="0"/>
              <a:ext cx="520" cy="506"/>
              <a:chOff x="0" y="0"/>
              <a:chExt cx="1042" cy="1019"/>
            </a:xfrm>
          </p:grpSpPr>
          <p:grpSp>
            <p:nvGrpSpPr>
              <p:cNvPr id="7" name="Group 20"/>
              <p:cNvGrpSpPr>
                <a:grpSpLocks/>
              </p:cNvGrpSpPr>
              <p:nvPr/>
            </p:nvGrpSpPr>
            <p:grpSpPr bwMode="auto">
              <a:xfrm>
                <a:off x="0" y="0"/>
                <a:ext cx="1042" cy="1019"/>
                <a:chOff x="0" y="0"/>
                <a:chExt cx="1042" cy="1019"/>
              </a:xfrm>
            </p:grpSpPr>
            <p:pic>
              <p:nvPicPr>
                <p:cNvPr id="25648" name="Picture 21" descr="circuler_1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042" cy="10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5649" name="Oval 2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190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buFont typeface="Arial" pitchFamily="34" charset="0"/>
                    <a:buNone/>
                  </a:pPr>
                  <a:endParaRPr lang="zh-CN" altLang="en-US" sz="2400"/>
                </a:p>
              </p:txBody>
            </p:sp>
          </p:grpSp>
          <p:pic>
            <p:nvPicPr>
              <p:cNvPr id="25647" name="Picture 23" descr="Picture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4" y="10"/>
                <a:ext cx="823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5645" name="WordArt 24"/>
            <p:cNvSpPr>
              <a:spLocks noChangeArrowheads="1" noChangeShapeType="1"/>
            </p:cNvSpPr>
            <p:nvPr/>
          </p:nvSpPr>
          <p:spPr bwMode="auto">
            <a:xfrm>
              <a:off x="194" y="136"/>
              <a:ext cx="144" cy="20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2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2</a:t>
              </a:r>
              <a:endParaRPr lang="zh-CN" altLang="en-US" sz="32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endParaRPr>
            </a:p>
          </p:txBody>
        </p: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9849863" y="2708276"/>
            <a:ext cx="1250717" cy="809625"/>
            <a:chOff x="0" y="0"/>
            <a:chExt cx="520" cy="506"/>
          </a:xfrm>
        </p:grpSpPr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0" y="0"/>
              <a:ext cx="520" cy="506"/>
              <a:chOff x="0" y="0"/>
              <a:chExt cx="1042" cy="1019"/>
            </a:xfrm>
          </p:grpSpPr>
          <p:grpSp>
            <p:nvGrpSpPr>
              <p:cNvPr id="10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1042" cy="1019"/>
                <a:chOff x="0" y="0"/>
                <a:chExt cx="1042" cy="1019"/>
              </a:xfrm>
            </p:grpSpPr>
            <p:pic>
              <p:nvPicPr>
                <p:cNvPr id="25642" name="Picture 28" descr="circuler_1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042" cy="10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5643" name="Oval 2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190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buFont typeface="Arial" pitchFamily="34" charset="0"/>
                    <a:buNone/>
                  </a:pPr>
                  <a:endParaRPr lang="zh-CN" altLang="en-US"/>
                </a:p>
              </p:txBody>
            </p:sp>
          </p:grpSp>
          <p:pic>
            <p:nvPicPr>
              <p:cNvPr id="25641" name="Picture 30" descr="Picture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4" y="10"/>
                <a:ext cx="823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5639" name="WordArt 31"/>
            <p:cNvSpPr>
              <a:spLocks noChangeArrowheads="1" noChangeShapeType="1"/>
            </p:cNvSpPr>
            <p:nvPr/>
          </p:nvSpPr>
          <p:spPr bwMode="auto">
            <a:xfrm>
              <a:off x="194" y="136"/>
              <a:ext cx="144" cy="20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24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3</a:t>
              </a:r>
              <a:endParaRPr lang="zh-CN" altLang="en-US" sz="24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endParaRP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9755225" y="4365625"/>
            <a:ext cx="1248861" cy="935038"/>
            <a:chOff x="0" y="0"/>
            <a:chExt cx="520" cy="506"/>
          </a:xfrm>
        </p:grpSpPr>
        <p:grpSp>
          <p:nvGrpSpPr>
            <p:cNvPr id="12" name="Group 33"/>
            <p:cNvGrpSpPr>
              <a:grpSpLocks/>
            </p:cNvGrpSpPr>
            <p:nvPr/>
          </p:nvGrpSpPr>
          <p:grpSpPr bwMode="auto">
            <a:xfrm>
              <a:off x="0" y="0"/>
              <a:ext cx="520" cy="506"/>
              <a:chOff x="0" y="0"/>
              <a:chExt cx="1042" cy="1019"/>
            </a:xfrm>
          </p:grpSpPr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0"/>
                <a:ext cx="1042" cy="1019"/>
                <a:chOff x="0" y="0"/>
                <a:chExt cx="1042" cy="1019"/>
              </a:xfrm>
            </p:grpSpPr>
            <p:pic>
              <p:nvPicPr>
                <p:cNvPr id="25636" name="Picture 35" descr="circuler_1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042" cy="10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5637" name="Oval 3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190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buFont typeface="Arial" pitchFamily="34" charset="0"/>
                    <a:buNone/>
                  </a:pPr>
                  <a:endParaRPr lang="zh-CN" altLang="en-US"/>
                </a:p>
              </p:txBody>
            </p:sp>
          </p:grpSp>
          <p:pic>
            <p:nvPicPr>
              <p:cNvPr id="25635" name="Picture 37" descr="Picture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4" y="10"/>
                <a:ext cx="823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5633" name="WordArt 38"/>
            <p:cNvSpPr>
              <a:spLocks noChangeArrowheads="1" noChangeShapeType="1"/>
            </p:cNvSpPr>
            <p:nvPr/>
          </p:nvSpPr>
          <p:spPr bwMode="auto">
            <a:xfrm>
              <a:off x="170" y="136"/>
              <a:ext cx="168" cy="20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24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5</a:t>
              </a:r>
              <a:endParaRPr lang="zh-CN" altLang="en-US" sz="24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endParaRPr>
            </a:p>
          </p:txBody>
        </p:sp>
      </p:grpSp>
      <p:sp>
        <p:nvSpPr>
          <p:cNvPr id="25616" name="AutoShape 9"/>
          <p:cNvSpPr>
            <a:spLocks noChangeArrowheads="1"/>
          </p:cNvSpPr>
          <p:nvPr/>
        </p:nvSpPr>
        <p:spPr bwMode="auto">
          <a:xfrm>
            <a:off x="1679376" y="5445125"/>
            <a:ext cx="7496881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zh-CN" altLang="zh-CN" sz="2800" i="0">
                <a:latin typeface="微软雅黑" pitchFamily="34" charset="-122"/>
                <a:ea typeface="微软雅黑" pitchFamily="34" charset="-122"/>
              </a:rPr>
              <a:t>传承优良文化，兴新食尚</a:t>
            </a:r>
          </a:p>
        </p:txBody>
      </p:sp>
      <p:grpSp>
        <p:nvGrpSpPr>
          <p:cNvPr id="14" name="Group 32"/>
          <p:cNvGrpSpPr>
            <a:grpSpLocks/>
          </p:cNvGrpSpPr>
          <p:nvPr/>
        </p:nvGrpSpPr>
        <p:grpSpPr bwMode="auto">
          <a:xfrm>
            <a:off x="9176257" y="5300664"/>
            <a:ext cx="1349067" cy="865187"/>
            <a:chOff x="0" y="0"/>
            <a:chExt cx="520" cy="506"/>
          </a:xfrm>
        </p:grpSpPr>
        <p:grpSp>
          <p:nvGrpSpPr>
            <p:cNvPr id="15" name="Group 33"/>
            <p:cNvGrpSpPr>
              <a:grpSpLocks/>
            </p:cNvGrpSpPr>
            <p:nvPr/>
          </p:nvGrpSpPr>
          <p:grpSpPr bwMode="auto">
            <a:xfrm>
              <a:off x="0" y="0"/>
              <a:ext cx="520" cy="506"/>
              <a:chOff x="0" y="0"/>
              <a:chExt cx="1042" cy="1019"/>
            </a:xfrm>
          </p:grpSpPr>
          <p:grpSp>
            <p:nvGrpSpPr>
              <p:cNvPr id="16" name="Group 34"/>
              <p:cNvGrpSpPr>
                <a:grpSpLocks/>
              </p:cNvGrpSpPr>
              <p:nvPr/>
            </p:nvGrpSpPr>
            <p:grpSpPr bwMode="auto">
              <a:xfrm>
                <a:off x="0" y="0"/>
                <a:ext cx="1042" cy="1019"/>
                <a:chOff x="0" y="0"/>
                <a:chExt cx="1042" cy="1019"/>
              </a:xfrm>
            </p:grpSpPr>
            <p:pic>
              <p:nvPicPr>
                <p:cNvPr id="25630" name="Picture 35" descr="circuler_1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042" cy="10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5631" name="Oval 3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190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buFont typeface="Arial" pitchFamily="34" charset="0"/>
                    <a:buNone/>
                  </a:pPr>
                  <a:endParaRPr lang="zh-CN" altLang="en-US" sz="2400"/>
                </a:p>
              </p:txBody>
            </p:sp>
          </p:grpSp>
          <p:pic>
            <p:nvPicPr>
              <p:cNvPr id="25629" name="Picture 37" descr="Picture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4" y="10"/>
                <a:ext cx="823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5627" name="WordArt 38"/>
            <p:cNvSpPr>
              <a:spLocks noChangeArrowheads="1" noChangeShapeType="1"/>
            </p:cNvSpPr>
            <p:nvPr/>
          </p:nvSpPr>
          <p:spPr bwMode="auto">
            <a:xfrm>
              <a:off x="170" y="136"/>
              <a:ext cx="168" cy="20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2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6</a:t>
              </a:r>
              <a:endParaRPr lang="zh-CN" altLang="en-US" sz="32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endParaRPr>
            </a:p>
          </p:txBody>
        </p:sp>
      </p:grpSp>
      <p:sp>
        <p:nvSpPr>
          <p:cNvPr id="25618" name="AutoShape 9"/>
          <p:cNvSpPr>
            <a:spLocks noChangeArrowheads="1"/>
          </p:cNvSpPr>
          <p:nvPr/>
        </p:nvSpPr>
        <p:spPr bwMode="auto">
          <a:xfrm>
            <a:off x="1777726" y="3716339"/>
            <a:ext cx="7892138" cy="6492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Arial" pitchFamily="34" charset="0"/>
              <a:buNone/>
            </a:pPr>
            <a:r>
              <a:rPr lang="zh-CN" altLang="zh-CN" sz="2800" i="0">
                <a:latin typeface="微软雅黑" pitchFamily="34" charset="-122"/>
                <a:ea typeface="微软雅黑" pitchFamily="34" charset="-122"/>
              </a:rPr>
              <a:t>学会阅读食品标签，合理选择食品</a:t>
            </a:r>
            <a:endParaRPr lang="zh-CN" altLang="en-US" sz="2800" i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7" name="Group 32"/>
          <p:cNvGrpSpPr>
            <a:grpSpLocks/>
          </p:cNvGrpSpPr>
          <p:nvPr/>
        </p:nvGrpSpPr>
        <p:grpSpPr bwMode="auto">
          <a:xfrm>
            <a:off x="9946357" y="3500438"/>
            <a:ext cx="1259996" cy="792162"/>
            <a:chOff x="0" y="0"/>
            <a:chExt cx="520" cy="506"/>
          </a:xfrm>
        </p:grpSpPr>
        <p:grpSp>
          <p:nvGrpSpPr>
            <p:cNvPr id="18" name="Group 33"/>
            <p:cNvGrpSpPr>
              <a:grpSpLocks/>
            </p:cNvGrpSpPr>
            <p:nvPr/>
          </p:nvGrpSpPr>
          <p:grpSpPr bwMode="auto">
            <a:xfrm>
              <a:off x="0" y="0"/>
              <a:ext cx="520" cy="506"/>
              <a:chOff x="0" y="0"/>
              <a:chExt cx="1042" cy="1019"/>
            </a:xfrm>
          </p:grpSpPr>
          <p:grpSp>
            <p:nvGrpSpPr>
              <p:cNvPr id="19" name="Group 34"/>
              <p:cNvGrpSpPr>
                <a:grpSpLocks/>
              </p:cNvGrpSpPr>
              <p:nvPr/>
            </p:nvGrpSpPr>
            <p:grpSpPr bwMode="auto">
              <a:xfrm>
                <a:off x="0" y="0"/>
                <a:ext cx="1042" cy="1019"/>
                <a:chOff x="0" y="0"/>
                <a:chExt cx="1042" cy="1019"/>
              </a:xfrm>
            </p:grpSpPr>
            <p:pic>
              <p:nvPicPr>
                <p:cNvPr id="25624" name="Picture 35" descr="circuler_1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042" cy="10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5625" name="Oval 3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190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buFont typeface="Arial" pitchFamily="34" charset="0"/>
                    <a:buNone/>
                  </a:pPr>
                  <a:endParaRPr lang="zh-CN" altLang="en-US"/>
                </a:p>
              </p:txBody>
            </p:sp>
          </p:grpSp>
          <p:pic>
            <p:nvPicPr>
              <p:cNvPr id="25623" name="Picture 37" descr="Picture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4" y="10"/>
                <a:ext cx="823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5621" name="WordArt 38"/>
            <p:cNvSpPr>
              <a:spLocks noChangeArrowheads="1" noChangeShapeType="1"/>
            </p:cNvSpPr>
            <p:nvPr/>
          </p:nvSpPr>
          <p:spPr bwMode="auto">
            <a:xfrm>
              <a:off x="170" y="136"/>
              <a:ext cx="168" cy="20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24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黑体"/>
                  <a:ea typeface="黑体"/>
                </a:rPr>
                <a:t>4</a:t>
              </a:r>
              <a:endParaRPr lang="zh-CN" altLang="en-US" sz="24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黑体"/>
                <a:ea typeface="黑体"/>
              </a:endParaRP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710" y="6237312"/>
            <a:ext cx="3400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"/>
          <p:cNvSpPr>
            <a:spLocks noGrp="1"/>
          </p:cNvSpPr>
          <p:nvPr>
            <p:ph type="title"/>
          </p:nvPr>
        </p:nvSpPr>
        <p:spPr>
          <a:xfrm>
            <a:off x="295051" y="260350"/>
            <a:ext cx="10953982" cy="592138"/>
          </a:xfrm>
        </p:spPr>
        <p:txBody>
          <a:bodyPr/>
          <a:lstStyle/>
          <a:p>
            <a:r>
              <a:rPr lang="zh-CN" altLang="en-US" sz="3200" b="1" dirty="0" smtClean="0">
                <a:solidFill>
                  <a:schemeClr val="tx1"/>
                </a:solidFill>
              </a:rPr>
              <a:t>关键推荐</a:t>
            </a:r>
            <a:r>
              <a:rPr lang="en-US" altLang="zh-CN" sz="3200" b="1" dirty="0" smtClean="0">
                <a:solidFill>
                  <a:schemeClr val="tx1"/>
                </a:solidFill>
              </a:rPr>
              <a:t>1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：</a:t>
            </a:r>
            <a:r>
              <a:rPr lang="zh-CN" altLang="zh-CN" sz="3200" b="1" dirty="0" smtClean="0">
                <a:solidFill>
                  <a:schemeClr val="tx1"/>
                </a:solidFill>
              </a:rPr>
              <a:t>珍惜食物，适量备餐，提倡分餐不浪费</a:t>
            </a:r>
            <a:endParaRPr lang="zh-CN" altLang="en-US" sz="3200" b="1" dirty="0" smtClean="0">
              <a:solidFill>
                <a:schemeClr val="tx1"/>
              </a:solidFill>
            </a:endParaRPr>
          </a:p>
        </p:txBody>
      </p:sp>
      <p:sp>
        <p:nvSpPr>
          <p:cNvPr id="26627" name="内容占位符 2"/>
          <p:cNvSpPr>
            <a:spLocks noGrp="1"/>
          </p:cNvSpPr>
          <p:nvPr>
            <p:ph idx="1"/>
          </p:nvPr>
        </p:nvSpPr>
        <p:spPr>
          <a:xfrm>
            <a:off x="527008" y="1484313"/>
            <a:ext cx="5576270" cy="4803775"/>
          </a:xfrm>
        </p:spPr>
        <p:txBody>
          <a:bodyPr/>
          <a:lstStyle/>
          <a:p>
            <a:r>
              <a:rPr lang="zh-CN" altLang="zh-CN" sz="2400" dirty="0" smtClean="0"/>
              <a:t>杜绝浪费、尊重劳动、珍惜食物</a:t>
            </a:r>
            <a:r>
              <a:rPr lang="zh-CN" altLang="en-US" sz="2400" dirty="0" smtClean="0"/>
              <a:t>是中华民族的传统美德和</a:t>
            </a:r>
            <a:r>
              <a:rPr lang="zh-CN" altLang="zh-CN" sz="2400" dirty="0" smtClean="0"/>
              <a:t>每个人必须遵守的原则</a:t>
            </a:r>
            <a:endParaRPr lang="en-US" altLang="zh-CN" sz="2400" dirty="0" smtClean="0"/>
          </a:p>
          <a:p>
            <a:r>
              <a:rPr lang="zh-CN" altLang="zh-CN" sz="2400" dirty="0" smtClean="0"/>
              <a:t>我国人多地少，人均食物资源并不丰富。而且粮食供需总量长期保持紧平衡</a:t>
            </a:r>
            <a:endParaRPr lang="en-US" altLang="zh-CN" sz="2400" dirty="0" smtClean="0"/>
          </a:p>
          <a:p>
            <a:r>
              <a:rPr lang="zh-CN" altLang="zh-CN" sz="2400" dirty="0" smtClean="0"/>
              <a:t>我国每年浪费的食物高达</a:t>
            </a:r>
            <a:r>
              <a:rPr lang="en-US" altLang="zh-CN" sz="2400" dirty="0" smtClean="0"/>
              <a:t>1.2</a:t>
            </a:r>
            <a:r>
              <a:rPr lang="zh-CN" altLang="zh-CN" sz="2400" dirty="0" smtClean="0"/>
              <a:t>亿吨，相当于</a:t>
            </a:r>
            <a:r>
              <a:rPr lang="en-US" altLang="zh-CN" sz="2400" dirty="0" smtClean="0"/>
              <a:t>2.76</a:t>
            </a:r>
            <a:r>
              <a:rPr lang="zh-CN" altLang="zh-CN" sz="2400" dirty="0" smtClean="0"/>
              <a:t>亿亩农田种出的食物</a:t>
            </a:r>
            <a:r>
              <a:rPr lang="zh-CN" altLang="en-US" sz="2400" dirty="0" smtClean="0"/>
              <a:t>，</a:t>
            </a:r>
            <a:r>
              <a:rPr lang="zh-CN" altLang="zh-CN" sz="2400" dirty="0" smtClean="0"/>
              <a:t>占全国农作物播种面积的</a:t>
            </a:r>
            <a:r>
              <a:rPr lang="en-US" altLang="zh-CN" sz="2400" dirty="0" smtClean="0"/>
              <a:t>11.6%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</p:txBody>
      </p:sp>
      <p:pic>
        <p:nvPicPr>
          <p:cNvPr id="26628" name="图片 125958" descr="2011090811195648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8634" y="2349500"/>
            <a:ext cx="4036069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26" y="6165304"/>
            <a:ext cx="3400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7421" y="188913"/>
            <a:ext cx="10953982" cy="592137"/>
          </a:xfrm>
        </p:spPr>
        <p:txBody>
          <a:bodyPr/>
          <a:lstStyle/>
          <a:p>
            <a:pPr eaLnBrk="1" hangingPunct="1"/>
            <a:r>
              <a:rPr lang="zh-CN" altLang="en-US" sz="3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如何做到不浪费</a:t>
            </a:r>
            <a:endParaRPr lang="zh-CN" altLang="zh-CN" sz="36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1490099" y="3746500"/>
            <a:ext cx="922450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90099" y="1616075"/>
            <a:ext cx="9224503" cy="1092200"/>
            <a:chOff x="0" y="0"/>
            <a:chExt cx="4354" cy="688"/>
          </a:xfrm>
        </p:grpSpPr>
        <p:sp>
          <p:nvSpPr>
            <p:cNvPr id="27676" name="Rectangle 5"/>
            <p:cNvSpPr>
              <a:spLocks noChangeArrowheads="1"/>
            </p:cNvSpPr>
            <p:nvPr/>
          </p:nvSpPr>
          <p:spPr bwMode="auto">
            <a:xfrm>
              <a:off x="0" y="54"/>
              <a:ext cx="4354" cy="453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pitchFamily="34" charset="0"/>
                <a:buNone/>
              </a:pPr>
              <a:endParaRPr lang="zh-CN" altLang="en-US"/>
            </a:p>
          </p:txBody>
        </p:sp>
        <p:sp>
          <p:nvSpPr>
            <p:cNvPr id="27677" name="Rectangle 6"/>
            <p:cNvSpPr>
              <a:spLocks noChangeArrowheads="1"/>
            </p:cNvSpPr>
            <p:nvPr/>
          </p:nvSpPr>
          <p:spPr bwMode="auto">
            <a:xfrm>
              <a:off x="181" y="0"/>
              <a:ext cx="1497" cy="326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pitchFamily="34" charset="0"/>
                <a:buNone/>
              </a:pPr>
              <a:endParaRPr lang="zh-CN" altLang="en-US"/>
            </a:p>
          </p:txBody>
        </p:sp>
        <p:sp>
          <p:nvSpPr>
            <p:cNvPr id="27678" name="Rectangle 8"/>
            <p:cNvSpPr>
              <a:spLocks noChangeArrowheads="1"/>
            </p:cNvSpPr>
            <p:nvPr/>
          </p:nvSpPr>
          <p:spPr bwMode="auto">
            <a:xfrm>
              <a:off x="1678" y="54"/>
              <a:ext cx="2676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zh-CN" altLang="en-US" i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  <a:t>按需求制定购买计划。</a:t>
              </a:r>
              <a:r>
                <a:rPr lang="zh-CN" altLang="zh-CN" i="0">
                  <a:latin typeface="微软雅黑" pitchFamily="34" charset="-122"/>
                  <a:ea typeface="微软雅黑" pitchFamily="34" charset="-122"/>
                </a:rPr>
                <a:t>并且依据食物特性选择适宜的储藏方式</a:t>
              </a:r>
              <a:endParaRPr lang="zh-CN" altLang="zh-CN" i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679" name="AutoShape 9"/>
            <p:cNvSpPr>
              <a:spLocks noChangeArrowheads="1"/>
            </p:cNvSpPr>
            <p:nvPr/>
          </p:nvSpPr>
          <p:spPr bwMode="auto">
            <a:xfrm>
              <a:off x="0" y="507"/>
              <a:ext cx="4354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7 w 21600"/>
                <a:gd name="T13" fmla="*/ 2387 h 21600"/>
                <a:gd name="T14" fmla="*/ 19263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80" name="AutoShape 10"/>
            <p:cNvSpPr>
              <a:spLocks noChangeArrowheads="1"/>
            </p:cNvSpPr>
            <p:nvPr/>
          </p:nvSpPr>
          <p:spPr bwMode="auto">
            <a:xfrm>
              <a:off x="181" y="320"/>
              <a:ext cx="1497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7 w 21600"/>
                <a:gd name="T13" fmla="*/ 2387 h 21600"/>
                <a:gd name="T14" fmla="*/ 19263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490099" y="2681288"/>
            <a:ext cx="9224503" cy="1092200"/>
            <a:chOff x="0" y="0"/>
            <a:chExt cx="4354" cy="688"/>
          </a:xfrm>
        </p:grpSpPr>
        <p:sp>
          <p:nvSpPr>
            <p:cNvPr id="27670" name="Rectangle 12"/>
            <p:cNvSpPr>
              <a:spLocks noChangeArrowheads="1"/>
            </p:cNvSpPr>
            <p:nvPr/>
          </p:nvSpPr>
          <p:spPr bwMode="auto">
            <a:xfrm>
              <a:off x="0" y="54"/>
              <a:ext cx="4354" cy="453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pitchFamily="34" charset="0"/>
                <a:buNone/>
              </a:pPr>
              <a:endParaRPr lang="zh-CN" altLang="en-US"/>
            </a:p>
          </p:txBody>
        </p:sp>
        <p:sp>
          <p:nvSpPr>
            <p:cNvPr id="27671" name="Rectangle 13"/>
            <p:cNvSpPr>
              <a:spLocks noChangeArrowheads="1"/>
            </p:cNvSpPr>
            <p:nvPr/>
          </p:nvSpPr>
          <p:spPr bwMode="auto">
            <a:xfrm>
              <a:off x="181" y="0"/>
              <a:ext cx="1497" cy="326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pitchFamily="34" charset="0"/>
                <a:buNone/>
              </a:pPr>
              <a:endParaRPr lang="zh-CN" altLang="en-US"/>
            </a:p>
          </p:txBody>
        </p:sp>
        <p:sp>
          <p:nvSpPr>
            <p:cNvPr id="27672" name="WordArt 14"/>
            <p:cNvSpPr>
              <a:spLocks noChangeArrowheads="1" noChangeShapeType="1"/>
            </p:cNvSpPr>
            <p:nvPr/>
          </p:nvSpPr>
          <p:spPr bwMode="auto">
            <a:xfrm>
              <a:off x="259" y="83"/>
              <a:ext cx="1361" cy="16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2400" b="1" kern="1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latin typeface="微软雅黑"/>
                  <a:ea typeface="微软雅黑"/>
                </a:rPr>
                <a:t>小份量、合理备餐</a:t>
              </a:r>
            </a:p>
          </p:txBody>
        </p:sp>
        <p:sp>
          <p:nvSpPr>
            <p:cNvPr id="27673" name="Rectangle 15"/>
            <p:cNvSpPr>
              <a:spLocks noChangeArrowheads="1"/>
            </p:cNvSpPr>
            <p:nvPr/>
          </p:nvSpPr>
          <p:spPr bwMode="auto">
            <a:xfrm>
              <a:off x="1678" y="54"/>
              <a:ext cx="2676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>
                <a:buFont typeface="Arial" pitchFamily="34" charset="0"/>
                <a:buNone/>
              </a:pPr>
              <a:r>
                <a:rPr lang="zh-CN" altLang="en-US" i="0">
                  <a:latin typeface="微软雅黑" pitchFamily="34" charset="-122"/>
                  <a:ea typeface="微软雅黑" pitchFamily="34" charset="-122"/>
                </a:rPr>
                <a:t>提倡</a:t>
              </a:r>
              <a:r>
                <a:rPr lang="zh-CN" altLang="zh-CN" i="0">
                  <a:latin typeface="微软雅黑" pitchFamily="34" charset="-122"/>
                  <a:ea typeface="微软雅黑" pitchFamily="34" charset="-122"/>
                </a:rPr>
                <a:t>小份量</a:t>
              </a:r>
              <a:r>
                <a:rPr lang="zh-CN" altLang="en-US" i="0">
                  <a:latin typeface="微软雅黑" pitchFamily="34" charset="-122"/>
                  <a:ea typeface="微软雅黑" pitchFamily="34" charset="-122"/>
                </a:rPr>
                <a:t>，</a:t>
              </a:r>
              <a:r>
                <a:rPr lang="zh-CN" altLang="zh-CN" i="0">
                  <a:latin typeface="微软雅黑" pitchFamily="34" charset="-122"/>
                  <a:ea typeface="微软雅黑" pitchFamily="34" charset="-122"/>
                </a:rPr>
                <a:t>实现食物多样化和减少浪费</a:t>
              </a:r>
              <a:r>
                <a:rPr lang="zh-CN" altLang="en-US" i="0">
                  <a:latin typeface="微软雅黑" pitchFamily="34" charset="-122"/>
                  <a:ea typeface="微软雅黑" pitchFamily="34" charset="-122"/>
                </a:rPr>
                <a:t>。应充分利用食物，减少食物垃圾</a:t>
              </a:r>
              <a:endParaRPr lang="zh-CN" altLang="zh-CN" i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674" name="AutoShape 16"/>
            <p:cNvSpPr>
              <a:spLocks noChangeArrowheads="1"/>
            </p:cNvSpPr>
            <p:nvPr/>
          </p:nvSpPr>
          <p:spPr bwMode="auto">
            <a:xfrm>
              <a:off x="0" y="507"/>
              <a:ext cx="4354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7 w 21600"/>
                <a:gd name="T13" fmla="*/ 2387 h 21600"/>
                <a:gd name="T14" fmla="*/ 19263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75" name="AutoShape 17"/>
            <p:cNvSpPr>
              <a:spLocks noChangeArrowheads="1"/>
            </p:cNvSpPr>
            <p:nvPr/>
          </p:nvSpPr>
          <p:spPr bwMode="auto">
            <a:xfrm>
              <a:off x="181" y="320"/>
              <a:ext cx="1497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7 w 21600"/>
                <a:gd name="T13" fmla="*/ 2387 h 21600"/>
                <a:gd name="T14" fmla="*/ 19263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490099" y="3719513"/>
            <a:ext cx="9224503" cy="1092200"/>
            <a:chOff x="0" y="0"/>
            <a:chExt cx="4354" cy="688"/>
          </a:xfrm>
        </p:grpSpPr>
        <p:sp>
          <p:nvSpPr>
            <p:cNvPr id="27664" name="Rectangle 19"/>
            <p:cNvSpPr>
              <a:spLocks noChangeArrowheads="1"/>
            </p:cNvSpPr>
            <p:nvPr/>
          </p:nvSpPr>
          <p:spPr bwMode="auto">
            <a:xfrm>
              <a:off x="0" y="54"/>
              <a:ext cx="4354" cy="453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pitchFamily="34" charset="0"/>
                <a:buNone/>
              </a:pPr>
              <a:endParaRPr lang="zh-CN" altLang="en-US"/>
            </a:p>
          </p:txBody>
        </p:sp>
        <p:sp>
          <p:nvSpPr>
            <p:cNvPr id="27665" name="Rectangle 20"/>
            <p:cNvSpPr>
              <a:spLocks noChangeArrowheads="1"/>
            </p:cNvSpPr>
            <p:nvPr/>
          </p:nvSpPr>
          <p:spPr bwMode="auto">
            <a:xfrm>
              <a:off x="181" y="0"/>
              <a:ext cx="1497" cy="326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pitchFamily="34" charset="0"/>
                <a:buNone/>
              </a:pPr>
              <a:endParaRPr lang="zh-CN" altLang="en-US"/>
            </a:p>
          </p:txBody>
        </p:sp>
        <p:sp>
          <p:nvSpPr>
            <p:cNvPr id="27666" name="WordArt 21"/>
            <p:cNvSpPr>
              <a:spLocks noChangeArrowheads="1" noChangeShapeType="1"/>
            </p:cNvSpPr>
            <p:nvPr/>
          </p:nvSpPr>
          <p:spPr bwMode="auto">
            <a:xfrm>
              <a:off x="259" y="83"/>
              <a:ext cx="1361" cy="16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2400" b="1" kern="1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latin typeface="微软雅黑"/>
                  <a:ea typeface="微软雅黑"/>
                </a:rPr>
                <a:t>学会利用剩余饭菜</a:t>
              </a:r>
            </a:p>
          </p:txBody>
        </p:sp>
        <p:sp>
          <p:nvSpPr>
            <p:cNvPr id="27667" name="Rectangle 22"/>
            <p:cNvSpPr>
              <a:spLocks noChangeArrowheads="1"/>
            </p:cNvSpPr>
            <p:nvPr/>
          </p:nvSpPr>
          <p:spPr bwMode="auto">
            <a:xfrm>
              <a:off x="1678" y="54"/>
              <a:ext cx="2676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>
                <a:buFont typeface="Arial" pitchFamily="34" charset="0"/>
                <a:buNone/>
              </a:pPr>
              <a:r>
                <a:rPr lang="zh-CN" altLang="en-US" i="0">
                  <a:latin typeface="微软雅黑" pitchFamily="34" charset="-122"/>
                  <a:ea typeface="微软雅黑" pitchFamily="34" charset="-122"/>
                </a:rPr>
                <a:t>以食品安全为前提，</a:t>
              </a:r>
              <a:r>
                <a:rPr lang="zh-CN" altLang="zh-CN" i="0">
                  <a:latin typeface="微软雅黑" pitchFamily="34" charset="-122"/>
                  <a:ea typeface="微软雅黑" pitchFamily="34" charset="-122"/>
                </a:rPr>
                <a:t>剩饭最好直接加热食用，也可</a:t>
              </a:r>
              <a:r>
                <a:rPr lang="zh-CN" altLang="en-US" i="0">
                  <a:latin typeface="微软雅黑" pitchFamily="34" charset="-122"/>
                  <a:ea typeface="微软雅黑" pitchFamily="34" charset="-122"/>
                </a:rPr>
                <a:t>加工成其它形式，烹饪过的叶菜不宜贮存</a:t>
              </a:r>
              <a:endParaRPr lang="zh-CN" altLang="zh-CN" i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668" name="AutoShape 23"/>
            <p:cNvSpPr>
              <a:spLocks noChangeArrowheads="1"/>
            </p:cNvSpPr>
            <p:nvPr/>
          </p:nvSpPr>
          <p:spPr bwMode="auto">
            <a:xfrm>
              <a:off x="0" y="507"/>
              <a:ext cx="4354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7 w 21600"/>
                <a:gd name="T13" fmla="*/ 2387 h 21600"/>
                <a:gd name="T14" fmla="*/ 19263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69" name="AutoShape 24"/>
            <p:cNvSpPr>
              <a:spLocks noChangeArrowheads="1"/>
            </p:cNvSpPr>
            <p:nvPr/>
          </p:nvSpPr>
          <p:spPr bwMode="auto">
            <a:xfrm>
              <a:off x="181" y="320"/>
              <a:ext cx="1497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7 w 21600"/>
                <a:gd name="T13" fmla="*/ 2387 h 21600"/>
                <a:gd name="T14" fmla="*/ 19263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490099" y="4784725"/>
            <a:ext cx="9417492" cy="1092200"/>
            <a:chOff x="0" y="0"/>
            <a:chExt cx="4445" cy="688"/>
          </a:xfrm>
        </p:grpSpPr>
        <p:sp>
          <p:nvSpPr>
            <p:cNvPr id="27658" name="Rectangle 26"/>
            <p:cNvSpPr>
              <a:spLocks noChangeArrowheads="1"/>
            </p:cNvSpPr>
            <p:nvPr/>
          </p:nvSpPr>
          <p:spPr bwMode="auto">
            <a:xfrm>
              <a:off x="0" y="54"/>
              <a:ext cx="4354" cy="453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pitchFamily="34" charset="0"/>
                <a:buNone/>
              </a:pPr>
              <a:endParaRPr lang="zh-CN" altLang="en-US"/>
            </a:p>
          </p:txBody>
        </p:sp>
        <p:sp>
          <p:nvSpPr>
            <p:cNvPr id="27659" name="Rectangle 27"/>
            <p:cNvSpPr>
              <a:spLocks noChangeArrowheads="1"/>
            </p:cNvSpPr>
            <p:nvPr/>
          </p:nvSpPr>
          <p:spPr bwMode="auto">
            <a:xfrm>
              <a:off x="181" y="0"/>
              <a:ext cx="1497" cy="326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Font typeface="Arial" pitchFamily="34" charset="0"/>
                <a:buNone/>
              </a:pPr>
              <a:endParaRPr lang="zh-CN" altLang="en-US"/>
            </a:p>
          </p:txBody>
        </p:sp>
        <p:sp>
          <p:nvSpPr>
            <p:cNvPr id="27660" name="WordArt 28"/>
            <p:cNvSpPr>
              <a:spLocks noChangeArrowheads="1" noChangeShapeType="1"/>
            </p:cNvSpPr>
            <p:nvPr/>
          </p:nvSpPr>
          <p:spPr bwMode="auto">
            <a:xfrm>
              <a:off x="259" y="83"/>
              <a:ext cx="1361" cy="16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2400" b="1" kern="1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latin typeface="微软雅黑"/>
                  <a:ea typeface="微软雅黑"/>
                </a:rPr>
                <a:t>简餐分餐，减少铺张浪费</a:t>
              </a:r>
            </a:p>
          </p:txBody>
        </p:sp>
        <p:sp>
          <p:nvSpPr>
            <p:cNvPr id="27661" name="Rectangle 29"/>
            <p:cNvSpPr>
              <a:spLocks noChangeArrowheads="1"/>
            </p:cNvSpPr>
            <p:nvPr/>
          </p:nvSpPr>
          <p:spPr bwMode="auto">
            <a:xfrm>
              <a:off x="1678" y="53"/>
              <a:ext cx="2767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>
                <a:buFont typeface="Arial" pitchFamily="34" charset="0"/>
                <a:buNone/>
              </a:pPr>
              <a:r>
                <a:rPr lang="zh-CN" altLang="zh-CN" i="0">
                  <a:latin typeface="微软雅黑" pitchFamily="34" charset="-122"/>
                  <a:ea typeface="微软雅黑" pitchFamily="34" charset="-122"/>
                </a:rPr>
                <a:t>无论在家还是在外，都应该做到饮食文明礼貌、讲卫生不浪费，主动分餐或简餐</a:t>
              </a:r>
              <a:endParaRPr lang="zh-CN" altLang="zh-CN" i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662" name="AutoShape 30"/>
            <p:cNvSpPr>
              <a:spLocks noChangeArrowheads="1"/>
            </p:cNvSpPr>
            <p:nvPr/>
          </p:nvSpPr>
          <p:spPr bwMode="auto">
            <a:xfrm>
              <a:off x="0" y="507"/>
              <a:ext cx="4354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7 w 21600"/>
                <a:gd name="T13" fmla="*/ 2387 h 21600"/>
                <a:gd name="T14" fmla="*/ 19263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63" name="AutoShape 31"/>
            <p:cNvSpPr>
              <a:spLocks noChangeArrowheads="1"/>
            </p:cNvSpPr>
            <p:nvPr/>
          </p:nvSpPr>
          <p:spPr bwMode="auto">
            <a:xfrm>
              <a:off x="181" y="320"/>
              <a:ext cx="1497" cy="1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37 w 21600"/>
                <a:gd name="T13" fmla="*/ 2387 h 21600"/>
                <a:gd name="T14" fmla="*/ 19263 w 21600"/>
                <a:gd name="T15" fmla="*/ 192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72" y="21600"/>
                  </a:lnTo>
                  <a:lnTo>
                    <a:pt x="2052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7657" name="矩形 33"/>
          <p:cNvSpPr>
            <a:spLocks noChangeArrowheads="1"/>
          </p:cNvSpPr>
          <p:nvPr/>
        </p:nvSpPr>
        <p:spPr bwMode="auto">
          <a:xfrm>
            <a:off x="1777726" y="1628775"/>
            <a:ext cx="5876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/>
              <a:t>.</a:t>
            </a:r>
            <a:r>
              <a:rPr lang="zh-CN" altLang="zh-CN" sz="2000" b="1" i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按需选购，合理储存</a:t>
            </a:r>
            <a:endParaRPr lang="zh-CN" altLang="en-US" sz="2000" b="1" i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37312"/>
            <a:ext cx="3400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标题 1"/>
          <p:cNvSpPr>
            <a:spLocks noGrp="1"/>
          </p:cNvSpPr>
          <p:nvPr>
            <p:ph type="title"/>
          </p:nvPr>
        </p:nvSpPr>
        <p:spPr>
          <a:xfrm>
            <a:off x="458748" y="285728"/>
            <a:ext cx="10953983" cy="592138"/>
          </a:xfrm>
        </p:spPr>
        <p:txBody>
          <a:bodyPr/>
          <a:lstStyle/>
          <a:p>
            <a:r>
              <a:rPr lang="zh-CN" altLang="en-US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分餐制的优点</a:t>
            </a:r>
          </a:p>
        </p:txBody>
      </p:sp>
      <p:sp>
        <p:nvSpPr>
          <p:cNvPr id="28675" name="内容占位符 2"/>
          <p:cNvSpPr>
            <a:spLocks noGrp="1"/>
          </p:cNvSpPr>
          <p:nvPr>
            <p:ph idx="1"/>
          </p:nvPr>
        </p:nvSpPr>
        <p:spPr>
          <a:xfrm>
            <a:off x="625359" y="1412875"/>
            <a:ext cx="11146971" cy="3887788"/>
          </a:xfrm>
        </p:spPr>
        <p:txBody>
          <a:bodyPr/>
          <a:lstStyle/>
          <a:p>
            <a:r>
              <a:rPr lang="zh-CN" altLang="zh-CN" sz="2800" smtClean="0">
                <a:latin typeface="微软雅黑" pitchFamily="34" charset="-122"/>
                <a:ea typeface="微软雅黑" pitchFamily="34" charset="-122"/>
              </a:rPr>
              <a:t>预防经口传播疾病：避免共同用餐时个人使用的筷子、勺子接触公众食物，传播一些传染性疾病。</a:t>
            </a:r>
          </a:p>
          <a:p>
            <a:r>
              <a:rPr lang="zh-CN" altLang="zh-CN" sz="2800" smtClean="0">
                <a:latin typeface="微软雅黑" pitchFamily="34" charset="-122"/>
                <a:ea typeface="微软雅黑" pitchFamily="34" charset="-122"/>
              </a:rPr>
              <a:t>定量取餐、按需进食，保证营养平衡：特别是对于儿童，学习认识食物、熟悉量化食物，也有助于良好饮食习惯的养成。</a:t>
            </a:r>
          </a:p>
          <a:p>
            <a:r>
              <a:rPr lang="zh-CN" altLang="zh-CN" sz="2800" smtClean="0">
                <a:latin typeface="微软雅黑" pitchFamily="34" charset="-122"/>
                <a:ea typeface="微软雅黑" pitchFamily="34" charset="-122"/>
              </a:rPr>
              <a:t>节约粮食，减少浪费：聚餐场合或在外就餐时（家宴、宴请、会餐等等）往往会过量购买和过量备餐，如分餐便可以按量取舍，剩余饭菜还可以打包带走</a:t>
            </a:r>
            <a:r>
              <a:rPr lang="zh-CN" altLang="zh-CN" smtClean="0">
                <a:latin typeface="微软雅黑" pitchFamily="34" charset="-122"/>
                <a:ea typeface="微软雅黑" pitchFamily="34" charset="-122"/>
              </a:rPr>
              <a:t>。 </a:t>
            </a:r>
            <a:endParaRPr lang="zh-CN" altLang="en-US" smtClean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8676" name="图片 125962" descr="7df40954-d9bb-4f54-aefc-1a8c76cca4d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88629" y="5229226"/>
            <a:ext cx="2115456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3718" y="6165304"/>
            <a:ext cx="3400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3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不浪费的社会效益</a:t>
            </a:r>
            <a:endParaRPr lang="zh-CN" altLang="en-US" sz="36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9699" name="内容占位符 2"/>
          <p:cNvSpPr>
            <a:spLocks noGrp="1"/>
          </p:cNvSpPr>
          <p:nvPr>
            <p:ph idx="1"/>
          </p:nvPr>
        </p:nvSpPr>
        <p:spPr>
          <a:xfrm>
            <a:off x="719998" y="1628776"/>
            <a:ext cx="10957694" cy="4392613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良好饮食行为，有助于合理膳食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sz="2400" b="1" dirty="0" smtClean="0">
                <a:latin typeface="微软雅黑" pitchFamily="34" charset="-122"/>
                <a:ea typeface="微软雅黑" pitchFamily="34" charset="-122"/>
              </a:rPr>
              <a:t>降低食品价格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如果谷物、水果蔬菜、肉类和水产品的消费环节减少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1%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的浪费，这四类农产品的国内价格将会分别下降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2.5%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5.2%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2.1%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4.6%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sz="2400" b="1" dirty="0" smtClean="0">
                <a:latin typeface="微软雅黑" pitchFamily="34" charset="-122"/>
                <a:ea typeface="微软雅黑" pitchFamily="34" charset="-122"/>
              </a:rPr>
              <a:t>养活贫困人口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养活我国所有贫困人口</a:t>
            </a:r>
          </a:p>
          <a:p>
            <a:r>
              <a:rPr lang="zh-CN" altLang="zh-CN" sz="2400" b="1" dirty="0" smtClean="0">
                <a:latin typeface="微软雅黑" pitchFamily="34" charset="-122"/>
                <a:ea typeface="微软雅黑" pitchFamily="34" charset="-122"/>
              </a:rPr>
              <a:t>改善生态</a:t>
            </a: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循环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一年可以省下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459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万吨化肥和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316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亿吨农业用水</a:t>
            </a:r>
          </a:p>
          <a:p>
            <a:r>
              <a:rPr lang="zh-CN" altLang="zh-CN" sz="2400" b="1" dirty="0" smtClean="0">
                <a:latin typeface="微软雅黑" pitchFamily="34" charset="-122"/>
                <a:ea typeface="微软雅黑" pitchFamily="34" charset="-122"/>
              </a:rPr>
              <a:t>减少雾霾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 浪费产生大量垃圾，处理垃圾所需要的能源和人力消耗增加。</a:t>
            </a:r>
          </a:p>
          <a:p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促进</a:t>
            </a:r>
            <a:r>
              <a:rPr lang="zh-CN" altLang="zh-CN" sz="2400" b="1" dirty="0" smtClean="0">
                <a:latin typeface="微软雅黑" pitchFamily="34" charset="-122"/>
                <a:ea typeface="微软雅黑" pitchFamily="34" charset="-122"/>
              </a:rPr>
              <a:t>可持续发展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勤俭节约美德使民族和家庭更和谐，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促进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社会的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良性循环可持续发展</a:t>
            </a:r>
            <a:endParaRPr lang="zh-CN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400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37312"/>
            <a:ext cx="3400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标题 1"/>
          <p:cNvSpPr>
            <a:spLocks noGrp="1"/>
          </p:cNvSpPr>
          <p:nvPr>
            <p:ph type="title"/>
          </p:nvPr>
        </p:nvSpPr>
        <p:spPr>
          <a:xfrm>
            <a:off x="0" y="214313"/>
            <a:ext cx="12204700" cy="908050"/>
          </a:xfrm>
        </p:spPr>
        <p:txBody>
          <a:bodyPr/>
          <a:lstStyle/>
          <a:p>
            <a:r>
              <a:rPr lang="zh-CN" altLang="en-US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关键推荐</a:t>
            </a:r>
            <a:r>
              <a:rPr lang="en-US" altLang="zh-CN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zh-CN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选择新鲜卫生的食</a:t>
            </a:r>
            <a:r>
              <a:rPr lang="zh-CN" altLang="zh-CN" sz="3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物</a:t>
            </a:r>
            <a:r>
              <a:rPr lang="zh-CN" altLang="zh-CN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和适宜的烹调方式</a:t>
            </a:r>
            <a:endParaRPr lang="zh-CN" altLang="en-US" sz="32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723" name="内容占位符 2"/>
          <p:cNvSpPr>
            <a:spLocks noGrp="1"/>
          </p:cNvSpPr>
          <p:nvPr>
            <p:ph idx="1"/>
          </p:nvPr>
        </p:nvSpPr>
        <p:spPr>
          <a:xfrm>
            <a:off x="625359" y="1484313"/>
            <a:ext cx="10953982" cy="4803775"/>
          </a:xfrm>
        </p:spPr>
        <p:txBody>
          <a:bodyPr/>
          <a:lstStyle/>
          <a:p>
            <a:r>
              <a:rPr lang="zh-CN" altLang="zh-CN" sz="2400" b="1" dirty="0" smtClean="0">
                <a:latin typeface="微软雅黑" pitchFamily="34" charset="-122"/>
                <a:ea typeface="微软雅黑" pitchFamily="34" charset="-122"/>
              </a:rPr>
              <a:t>首选当地当季食物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选择本地、当季食物，既缩短食物里程，减少污染机会，保证食物新鲜卫生和营养。 也是节能、低碳、环保的重要措施。</a:t>
            </a:r>
          </a:p>
          <a:p>
            <a:r>
              <a:rPr lang="zh-CN" altLang="zh-CN" sz="2400" b="1" dirty="0" smtClean="0">
                <a:latin typeface="微软雅黑" pitchFamily="34" charset="-122"/>
                <a:ea typeface="微软雅黑" pitchFamily="34" charset="-122"/>
              </a:rPr>
              <a:t>学会辨别新鲜食物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食物是否新鲜，可通过看、触、闻等方法了解食物的外观、色泽、气味等感官指标加以辨别。不同的新鲜食物，其感官性状不同，辨别方法也不相同</a:t>
            </a:r>
          </a:p>
          <a:p>
            <a:r>
              <a:rPr lang="zh-CN" altLang="zh-CN" sz="2400" b="1" dirty="0" smtClean="0">
                <a:latin typeface="微软雅黑" pitchFamily="34" charset="-122"/>
                <a:ea typeface="微软雅黑" pitchFamily="34" charset="-122"/>
              </a:rPr>
              <a:t>水果蔬菜要洗净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zh-CN" sz="2400" dirty="0" smtClean="0">
                <a:latin typeface="微软雅黑" pitchFamily="34" charset="-122"/>
                <a:ea typeface="微软雅黑" pitchFamily="34" charset="-122"/>
              </a:rPr>
              <a:t>清洗水果和蔬菜是清除其表面上的污物、微生物的基本方法，对去除农药残留也有一定的效果，尤其是当直接生吃水果和蔬菜时，更需要洗净。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zh-CN" sz="2400" dirty="0" smtClean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718" y="6165304"/>
            <a:ext cx="3400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标题 1"/>
          <p:cNvSpPr>
            <a:spLocks noGrp="1"/>
          </p:cNvSpPr>
          <p:nvPr>
            <p:ph type="title"/>
          </p:nvPr>
        </p:nvSpPr>
        <p:spPr>
          <a:xfrm>
            <a:off x="239381" y="315913"/>
            <a:ext cx="11532949" cy="592137"/>
          </a:xfrm>
        </p:spPr>
        <p:txBody>
          <a:bodyPr/>
          <a:lstStyle/>
          <a:p>
            <a:r>
              <a:rPr lang="zh-CN" altLang="en-US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关键推荐</a:t>
            </a:r>
            <a:r>
              <a:rPr lang="en-US" altLang="zh-CN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zh-CN" sz="32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食物制备生熟分开、熟食二次加热要热透</a:t>
            </a:r>
            <a:endParaRPr lang="zh-CN" altLang="en-US" sz="2800" dirty="0" smtClean="0">
              <a:solidFill>
                <a:schemeClr val="tx1"/>
              </a:solidFill>
            </a:endParaRPr>
          </a:p>
        </p:txBody>
      </p:sp>
      <p:sp>
        <p:nvSpPr>
          <p:cNvPr id="31747" name="内容占位符 2"/>
          <p:cNvSpPr>
            <a:spLocks noGrp="1"/>
          </p:cNvSpPr>
          <p:nvPr>
            <p:ph idx="1"/>
          </p:nvPr>
        </p:nvSpPr>
        <p:spPr>
          <a:xfrm>
            <a:off x="625360" y="1412875"/>
            <a:ext cx="10187593" cy="2376488"/>
          </a:xfrm>
        </p:spPr>
        <p:txBody>
          <a:bodyPr/>
          <a:lstStyle/>
          <a:p>
            <a:r>
              <a:rPr lang="zh-CN" altLang="zh-CN" b="1" smtClean="0">
                <a:latin typeface="微软雅黑" pitchFamily="34" charset="-122"/>
                <a:ea typeface="微软雅黑" pitchFamily="34" charset="-122"/>
              </a:rPr>
              <a:t>食物生熟要分开</a:t>
            </a:r>
            <a:r>
              <a:rPr lang="en-US" altLang="zh-CN" b="1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zh-CN" smtClean="0">
                <a:latin typeface="微软雅黑" pitchFamily="34" charset="-122"/>
                <a:ea typeface="微软雅黑" pitchFamily="34" charset="-122"/>
              </a:rPr>
              <a:t>在食物清洗、切配、储藏的整个过程中，生熟都应分开。</a:t>
            </a:r>
          </a:p>
          <a:p>
            <a:r>
              <a:rPr lang="zh-CN" altLang="zh-CN" b="1" smtClean="0">
                <a:latin typeface="微软雅黑" pitchFamily="34" charset="-122"/>
                <a:ea typeface="微软雅黑" pitchFamily="34" charset="-122"/>
              </a:rPr>
              <a:t>食物要完全煮熟</a:t>
            </a:r>
            <a:r>
              <a:rPr lang="en-US" altLang="zh-CN" b="1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zh-CN" smtClean="0">
                <a:latin typeface="微软雅黑" pitchFamily="34" charset="-122"/>
                <a:ea typeface="微软雅黑" pitchFamily="34" charset="-122"/>
              </a:rPr>
              <a:t>适当温度的烹调可以杀死几乎所有的致病性微生物，彻底煮熟食物是保证饮食安全的一个有效手段，尤其对于畜、禽、蛋和水产品等微生物污染风险较高的食品。</a:t>
            </a:r>
            <a:endParaRPr lang="en-US" altLang="zh-CN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smtClean="0">
                <a:latin typeface="微软雅黑" pitchFamily="34" charset="-122"/>
                <a:ea typeface="微软雅黑" pitchFamily="34" charset="-122"/>
              </a:rPr>
              <a:t>熟食或者隔顿、隔夜的剩饭在食用前须彻底再加热，以杀灭储存时增殖的微生物</a:t>
            </a:r>
            <a:endParaRPr lang="en-US" altLang="zh-CN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b="1" smtClean="0">
                <a:latin typeface="微软雅黑" pitchFamily="34" charset="-122"/>
                <a:ea typeface="微软雅黑" pitchFamily="34" charset="-122"/>
              </a:rPr>
              <a:t>食物储存得当</a:t>
            </a:r>
            <a:r>
              <a:rPr lang="en-US" altLang="zh-CN" b="1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zh-CN" smtClean="0">
                <a:latin typeface="微软雅黑" pitchFamily="34" charset="-122"/>
                <a:ea typeface="微软雅黑" pitchFamily="34" charset="-122"/>
              </a:rPr>
              <a:t>食物合理储存的目的是保持新鲜，避免污染</a:t>
            </a:r>
            <a:r>
              <a:rPr lang="zh-CN" altLang="en-US" smtClean="0">
                <a:latin typeface="微软雅黑" pitchFamily="34" charset="-122"/>
                <a:ea typeface="微软雅黑" pitchFamily="34" charset="-122"/>
              </a:rPr>
              <a:t>。应根据食物属性选择储存方式</a:t>
            </a:r>
            <a:endParaRPr lang="zh-CN" altLang="zh-CN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mtClean="0"/>
          </a:p>
        </p:txBody>
      </p:sp>
      <p:pic>
        <p:nvPicPr>
          <p:cNvPr id="31748" name="图片 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3178" y="4652964"/>
            <a:ext cx="3789265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4593">
            <a:off x="9289453" y="4589463"/>
            <a:ext cx="2750093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3718" y="6237312"/>
            <a:ext cx="3400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xyy">
  <a:themeElements>
    <a:clrScheme name="gxyy 8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6FC01E"/>
      </a:accent1>
      <a:accent2>
        <a:srgbClr val="4F7913"/>
      </a:accent2>
      <a:accent3>
        <a:srgbClr val="FFFFFF"/>
      </a:accent3>
      <a:accent4>
        <a:srgbClr val="000000"/>
      </a:accent4>
      <a:accent5>
        <a:srgbClr val="BBDCAB"/>
      </a:accent5>
      <a:accent6>
        <a:srgbClr val="476D10"/>
      </a:accent6>
      <a:hlink>
        <a:srgbClr val="26420A"/>
      </a:hlink>
      <a:folHlink>
        <a:srgbClr val="7BD520"/>
      </a:folHlink>
    </a:clrScheme>
    <a:fontScheme name="gxyy">
      <a:majorFont>
        <a:latin typeface="Arial"/>
        <a:ea typeface="华文细黑"/>
        <a:cs typeface=""/>
      </a:majorFont>
      <a:minorFont>
        <a:latin typeface="Arial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华文细黑" panose="0201060004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华文细黑" panose="02010600040101010101" pitchFamily="2" charset="-122"/>
          </a:defRPr>
        </a:defPPr>
      </a:lstStyle>
    </a:lnDef>
  </a:objectDefaults>
  <a:extraClrSchemeLst>
    <a:extraClrScheme>
      <a:clrScheme name="gxy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78A2D"/>
        </a:accent6>
        <a:hlink>
          <a:srgbClr val="463900"/>
        </a:hlink>
        <a:folHlink>
          <a:srgbClr val="FFE6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021"/>
        </a:accent1>
        <a:accent2>
          <a:srgbClr val="DA5800"/>
        </a:accent2>
        <a:accent3>
          <a:srgbClr val="FFFFFF"/>
        </a:accent3>
        <a:accent4>
          <a:srgbClr val="000000"/>
        </a:accent4>
        <a:accent5>
          <a:srgbClr val="FFC6AB"/>
        </a:accent5>
        <a:accent6>
          <a:srgbClr val="C54F00"/>
        </a:accent6>
        <a:hlink>
          <a:srgbClr val="963D00"/>
        </a:hlink>
        <a:folHlink>
          <a:srgbClr val="FFAD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5C5DD"/>
        </a:accent5>
        <a:accent6>
          <a:srgbClr val="254D75"/>
        </a:accent6>
        <a:hlink>
          <a:srgbClr val="002850"/>
        </a:hlink>
        <a:folHlink>
          <a:srgbClr val="2A94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55555"/>
        </a:accent6>
        <a:hlink>
          <a:srgbClr val="1C1C1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F59B8"/>
        </a:accent1>
        <a:accent2>
          <a:srgbClr val="884183"/>
        </a:accent2>
        <a:accent3>
          <a:srgbClr val="FFFFFF"/>
        </a:accent3>
        <a:accent4>
          <a:srgbClr val="000000"/>
        </a:accent4>
        <a:accent5>
          <a:srgbClr val="DCB5D8"/>
        </a:accent5>
        <a:accent6>
          <a:srgbClr val="7B3A76"/>
        </a:accent6>
        <a:hlink>
          <a:srgbClr val="371535"/>
        </a:hlink>
        <a:folHlink>
          <a:srgbClr val="C46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517"/>
        </a:accent1>
        <a:accent2>
          <a:srgbClr val="BC000D"/>
        </a:accent2>
        <a:accent3>
          <a:srgbClr val="FFFFFF"/>
        </a:accent3>
        <a:accent4>
          <a:srgbClr val="000000"/>
        </a:accent4>
        <a:accent5>
          <a:srgbClr val="FFAAAB"/>
        </a:accent5>
        <a:accent6>
          <a:srgbClr val="AA000B"/>
        </a:accent6>
        <a:hlink>
          <a:srgbClr val="3A0004"/>
        </a:hlink>
        <a:folHlink>
          <a:srgbClr val="FF3B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FE0BE"/>
        </a:accent1>
        <a:accent2>
          <a:srgbClr val="D1D46B"/>
        </a:accent2>
        <a:accent3>
          <a:srgbClr val="FFFFFF"/>
        </a:accent3>
        <a:accent4>
          <a:srgbClr val="000000"/>
        </a:accent4>
        <a:accent5>
          <a:srgbClr val="ECEDDB"/>
        </a:accent5>
        <a:accent6>
          <a:srgbClr val="BDC060"/>
        </a:accent6>
        <a:hlink>
          <a:srgbClr val="3A3B11"/>
        </a:hlink>
        <a:folHlink>
          <a:srgbClr val="DDDF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xyy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6FC01E"/>
        </a:accent1>
        <a:accent2>
          <a:srgbClr val="4F7913"/>
        </a:accent2>
        <a:accent3>
          <a:srgbClr val="FFFFFF"/>
        </a:accent3>
        <a:accent4>
          <a:srgbClr val="000000"/>
        </a:accent4>
        <a:accent5>
          <a:srgbClr val="BBDCAB"/>
        </a:accent5>
        <a:accent6>
          <a:srgbClr val="476D10"/>
        </a:accent6>
        <a:hlink>
          <a:srgbClr val="26420A"/>
        </a:hlink>
        <a:folHlink>
          <a:srgbClr val="7BD5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AEACE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Pages>0</Pages>
  <Words>1591</Words>
  <Characters>0</Characters>
  <Application>Microsoft Office PowerPoint</Application>
  <DocSecurity>0</DocSecurity>
  <PresentationFormat>自定义</PresentationFormat>
  <Lines>0</Lines>
  <Paragraphs>126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gxyy</vt:lpstr>
      <vt:lpstr>幻灯片 1</vt:lpstr>
      <vt:lpstr>提纲</vt:lpstr>
      <vt:lpstr>关键推荐</vt:lpstr>
      <vt:lpstr>关键推荐1：珍惜食物，适量备餐，提倡分餐不浪费</vt:lpstr>
      <vt:lpstr>如何做到不浪费</vt:lpstr>
      <vt:lpstr>分餐制的优点</vt:lpstr>
      <vt:lpstr>不浪费的社会效益</vt:lpstr>
      <vt:lpstr>关键推荐2：选择新鲜卫生的食物和适宜的烹调方式</vt:lpstr>
      <vt:lpstr>关键推荐3：食物制备生熟分开、熟食二次加热要热透</vt:lpstr>
      <vt:lpstr>关键推荐4：注意食品标签，合理选择包装食品</vt:lpstr>
      <vt:lpstr>关键推荐5：多回家吃饭，享受食物和亲情</vt:lpstr>
      <vt:lpstr>回家吃饭的益处</vt:lpstr>
      <vt:lpstr>关键推荐6：传承优良文化，兴新食尚</vt:lpstr>
      <vt:lpstr>意义</vt:lpstr>
      <vt:lpstr>幻灯片 15</vt:lpstr>
    </vt:vector>
  </TitlesOfParts>
  <Company>MC SYSTEM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单击此处添加标题文字</dc:title>
  <dc:creator>semir</dc:creator>
  <cp:lastModifiedBy>徼晓菲</cp:lastModifiedBy>
  <cp:revision>114</cp:revision>
  <dcterms:created xsi:type="dcterms:W3CDTF">2009-07-21T03:05:13Z</dcterms:created>
  <dcterms:modified xsi:type="dcterms:W3CDTF">2017-04-07T09:25:00Z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2052-9.1.0.4715</vt:lpwstr>
  </property>
</Properties>
</file>