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1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20" r:id="rId24"/>
  </p:sldIdLst>
  <p:sldSz cx="12204700" cy="6858000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DEEB7"/>
    <a:srgbClr val="FF3399"/>
    <a:srgbClr val="FBA3BE"/>
    <a:srgbClr val="9EB4FA"/>
    <a:srgbClr val="FED6F3"/>
    <a:srgbClr val="F92BCD"/>
    <a:srgbClr val="C41AC4"/>
    <a:srgbClr val="C98D15"/>
    <a:srgbClr val="D848DB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88971" autoAdjust="0"/>
  </p:normalViewPr>
  <p:slideViewPr>
    <p:cSldViewPr>
      <p:cViewPr varScale="1">
        <p:scale>
          <a:sx n="83" d="100"/>
          <a:sy n="83" d="100"/>
        </p:scale>
        <p:origin x="-462" y="-90"/>
      </p:cViewPr>
      <p:guideLst>
        <p:guide orient="horz" pos="2614"/>
        <p:guide orient="horz" pos="391"/>
        <p:guide orient="horz" pos="3961"/>
        <p:guide orient="horz" pos="210"/>
        <p:guide pos="7294"/>
        <p:guide pos="3844"/>
        <p:guide pos="3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78" y="-7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0" tIns="47376" rIns="94750" bIns="4737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756"/>
            <a:ext cx="3077137" cy="512222"/>
          </a:xfrm>
          <a:prstGeom prst="rect">
            <a:avLst/>
          </a:prstGeom>
        </p:spPr>
        <p:txBody>
          <a:bodyPr vert="horz" lIns="94750" tIns="47376" rIns="94750" bIns="4737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480" cy="51058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4750" tIns="47376" rIns="94750" bIns="47376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5" y="0"/>
            <a:ext cx="3077137" cy="51058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4750" tIns="47376" rIns="94750" bIns="473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33350" y="765175"/>
            <a:ext cx="68326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0378"/>
            <a:ext cx="5680104" cy="460672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4750" tIns="47376" rIns="94750" bIns="47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 smtClean="0"/>
              <a:t>单击此处编辑母版文本样式</a:t>
            </a:r>
          </a:p>
          <a:p>
            <a:pPr lvl="1"/>
            <a:r>
              <a:rPr lang="zh-CN" altLang="zh-CN" noProof="0" smtClean="0"/>
              <a:t>第二级</a:t>
            </a:r>
          </a:p>
          <a:p>
            <a:pPr lvl="2"/>
            <a:r>
              <a:rPr lang="zh-CN" altLang="zh-CN" noProof="0" smtClean="0"/>
              <a:t>第三级</a:t>
            </a:r>
          </a:p>
          <a:p>
            <a:pPr lvl="3"/>
            <a:r>
              <a:rPr lang="zh-CN" altLang="zh-CN" noProof="0" smtClean="0"/>
              <a:t>第四级</a:t>
            </a:r>
          </a:p>
          <a:p>
            <a:pPr lvl="4"/>
            <a:r>
              <a:rPr lang="zh-CN" altLang="zh-CN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6"/>
            <a:ext cx="3075480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4750" tIns="47376" rIns="94750" bIns="47376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5" y="9720756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4750" tIns="47376" rIns="94750" bIns="473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 i="0"/>
            </a:lvl1pPr>
          </a:lstStyle>
          <a:p>
            <a:pPr>
              <a:defRPr/>
            </a:pPr>
            <a:fld id="{78583CAB-7437-410A-B049-1333472AF1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83CAB-7437-410A-B049-1333472AF114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7FB071-69BE-4665-A635-C4EBE936B819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" y="765175"/>
            <a:ext cx="6832600" cy="3838575"/>
          </a:xfrm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noFill/>
        </p:spPr>
        <p:txBody>
          <a:bodyPr/>
          <a:lstStyle/>
          <a:p>
            <a:pPr eaLnBrk="1" hangingPunct="1"/>
            <a:endParaRPr lang="zh-CN" altLang="zh-CN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765175"/>
            <a:ext cx="6832600" cy="3838575"/>
          </a:xfrm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charset="0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F635EC-8215-45C3-99C1-724EE0DBDE88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5588" y="1122363"/>
            <a:ext cx="91535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535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4CD78FC7-F3C4-469F-9710-4B2CFC63A4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D8BF1263-6FE3-4EDA-B682-302EF398AC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52" y="315914"/>
            <a:ext cx="2737582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5068" y="315914"/>
            <a:ext cx="8013572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198FEB20-B5C7-4B14-B6B2-06C8E214CD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F5F234A0-AF63-4672-B084-6FEC1ECAE4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717" y="1709738"/>
            <a:ext cx="1052655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717" y="4589464"/>
            <a:ext cx="10526554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3EBE772F-A33F-4437-9103-0358AA1FBC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5069" y="1125538"/>
            <a:ext cx="5375576" cy="5162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4056" y="1125538"/>
            <a:ext cx="5375578" cy="5162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A835FCF8-C720-4928-AFF4-6152B58ECD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193" y="365126"/>
            <a:ext cx="10526554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1193" y="1681163"/>
            <a:ext cx="51636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1193" y="2505075"/>
            <a:ext cx="516368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8629" y="1681163"/>
            <a:ext cx="51891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8629" y="2505075"/>
            <a:ext cx="51891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F4FEECC5-D78A-4F0B-A280-CEF64140DE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F4F385E7-14AA-4F4A-9DA4-B1B5AD3DA9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09C2DA7F-A554-4110-8ECC-D555F162B3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193" y="457200"/>
            <a:ext cx="39368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9117" y="987426"/>
            <a:ext cx="617862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1193" y="2057400"/>
            <a:ext cx="39368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0063537C-21B6-42E8-A054-89E3AF11E19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193" y="457200"/>
            <a:ext cx="39368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9117" y="987426"/>
            <a:ext cx="617862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1193" y="2057400"/>
            <a:ext cx="39368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5C129AF8-524F-4510-95EA-4B62819EF8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1225343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625068" y="6288088"/>
            <a:ext cx="1854012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de-DE" altLang="en-US" sz="1400" b="1" i="0" smtClean="0"/>
              <a:t>LOGO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5068" y="1125538"/>
            <a:ext cx="10954566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7817" y="6453188"/>
            <a:ext cx="192181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1000" b="1"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A45CBA2C-C06E-4872-8123-7C3C5E6AF0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625068" y="315913"/>
            <a:ext cx="10954566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g.cnsoc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-48247" y="-26987"/>
            <a:ext cx="12397689" cy="685800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-48247" y="1700214"/>
            <a:ext cx="12397689" cy="4846637"/>
            <a:chOff x="-36512" y="1700610"/>
            <a:chExt cx="9289032" cy="4845462"/>
          </a:xfrm>
        </p:grpSpPr>
        <p:grpSp>
          <p:nvGrpSpPr>
            <p:cNvPr id="5" name="组合 4"/>
            <p:cNvGrpSpPr>
              <a:grpSpLocks/>
            </p:cNvGrpSpPr>
            <p:nvPr/>
          </p:nvGrpSpPr>
          <p:grpSpPr bwMode="auto">
            <a:xfrm>
              <a:off x="-36512" y="1700610"/>
              <a:ext cx="9289032" cy="3889299"/>
              <a:chOff x="-36512" y="1700610"/>
              <a:chExt cx="9289032" cy="3889299"/>
            </a:xfrm>
          </p:grpSpPr>
          <p:sp>
            <p:nvSpPr>
              <p:cNvPr id="3" name="矩形 2"/>
              <p:cNvSpPr/>
              <p:nvPr/>
            </p:nvSpPr>
            <p:spPr bwMode="auto">
              <a:xfrm>
                <a:off x="-36512" y="1844824"/>
                <a:ext cx="9289032" cy="3600871"/>
              </a:xfrm>
              <a:prstGeom prst="rect">
                <a:avLst/>
              </a:prstGeom>
              <a:gradFill flip="none" rotWithShape="1">
                <a:gsLst>
                  <a:gs pos="100000">
                    <a:srgbClr val="92D050"/>
                  </a:gs>
                  <a:gs pos="0">
                    <a:srgbClr val="AEDF41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 bwMode="auto">
              <a:xfrm>
                <a:off x="-36512" y="1700610"/>
                <a:ext cx="9289032" cy="14442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-36512" y="5446202"/>
                <a:ext cx="9289032" cy="14442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  <p:pic>
          <p:nvPicPr>
            <p:cNvPr id="23561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304" y="4830903"/>
              <a:ext cx="1571742" cy="1715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7" name="文本框 5"/>
          <p:cNvSpPr txBox="1">
            <a:spLocks noChangeArrowheads="1"/>
          </p:cNvSpPr>
          <p:nvPr/>
        </p:nvSpPr>
        <p:spPr bwMode="auto">
          <a:xfrm>
            <a:off x="1091130" y="2357438"/>
            <a:ext cx="1036388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800" b="1" i="0">
                <a:latin typeface="隶书" pitchFamily="49" charset="-122"/>
                <a:ea typeface="隶书" pitchFamily="49" charset="-122"/>
              </a:rPr>
              <a:t>《</a:t>
            </a:r>
            <a:r>
              <a:rPr lang="zh-CN" altLang="en-US" sz="4800" b="1" i="0">
                <a:latin typeface="隶书" pitchFamily="49" charset="-122"/>
                <a:ea typeface="隶书" pitchFamily="49" charset="-122"/>
              </a:rPr>
              <a:t>中国居民膳食指南（</a:t>
            </a:r>
            <a:r>
              <a:rPr lang="en-US" altLang="zh-CN" sz="4800" b="1" i="0">
                <a:latin typeface="隶书" pitchFamily="49" charset="-122"/>
                <a:ea typeface="隶书" pitchFamily="49" charset="-122"/>
              </a:rPr>
              <a:t>2016</a:t>
            </a:r>
            <a:r>
              <a:rPr lang="zh-CN" altLang="en-US" sz="4800" b="1" i="0">
                <a:latin typeface="隶书" pitchFamily="49" charset="-122"/>
                <a:ea typeface="隶书" pitchFamily="49" charset="-122"/>
              </a:rPr>
              <a:t>）</a:t>
            </a:r>
            <a:r>
              <a:rPr lang="en-US" altLang="zh-CN" sz="4800" b="1" i="0">
                <a:latin typeface="隶书" pitchFamily="49" charset="-122"/>
                <a:ea typeface="隶书" pitchFamily="49" charset="-122"/>
              </a:rPr>
              <a:t>》</a:t>
            </a:r>
          </a:p>
        </p:txBody>
      </p:sp>
      <p:sp>
        <p:nvSpPr>
          <p:cNvPr id="23558" name="文本框 11"/>
          <p:cNvSpPr txBox="1">
            <a:spLocks noChangeArrowheads="1"/>
          </p:cNvSpPr>
          <p:nvPr/>
        </p:nvSpPr>
        <p:spPr bwMode="auto">
          <a:xfrm>
            <a:off x="2101822" y="3286124"/>
            <a:ext cx="823703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000" b="1" i="0" dirty="0">
                <a:latin typeface="微软雅黑" pitchFamily="34" charset="-122"/>
                <a:ea typeface="微软雅黑" pitchFamily="34" charset="-122"/>
              </a:rPr>
              <a:t>核心</a:t>
            </a:r>
            <a:r>
              <a:rPr lang="zh-CN" altLang="en-US" sz="4000" b="1" i="0" dirty="0" smtClean="0">
                <a:latin typeface="微软雅黑" pitchFamily="34" charset="-122"/>
                <a:ea typeface="微软雅黑" pitchFamily="34" charset="-122"/>
              </a:rPr>
              <a:t>推荐五 ：少盐少油，控糖限酒</a:t>
            </a:r>
            <a:endParaRPr lang="zh-CN" altLang="en-US" sz="4000" b="1" i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59" name="文本框 11"/>
          <p:cNvSpPr txBox="1">
            <a:spLocks noChangeArrowheads="1"/>
          </p:cNvSpPr>
          <p:nvPr/>
        </p:nvSpPr>
        <p:spPr bwMode="auto">
          <a:xfrm>
            <a:off x="2844733" y="4786313"/>
            <a:ext cx="696801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zh-CN" altLang="en-US" sz="2400" b="1" i="0"/>
              <a:t>膳食指南</a:t>
            </a:r>
            <a:r>
              <a:rPr lang="en-US" altLang="zh-CN" sz="2400" b="1" i="0"/>
              <a:t>2016</a:t>
            </a:r>
            <a:r>
              <a:rPr lang="zh-CN" altLang="en-US" sz="2400" b="1" i="0"/>
              <a:t>修订专家委员会</a:t>
            </a:r>
            <a:endParaRPr lang="en-US" altLang="zh-CN" sz="2400" b="1" i="0"/>
          </a:p>
        </p:txBody>
      </p:sp>
      <p:pic>
        <p:nvPicPr>
          <p:cNvPr id="15" name="Picture 5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640"/>
            <a:ext cx="18692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3"/>
          <p:cNvSpPr txBox="1"/>
          <p:nvPr/>
        </p:nvSpPr>
        <p:spPr>
          <a:xfrm>
            <a:off x="1925886" y="188640"/>
            <a:ext cx="7560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000" b="1" i="0" spc="300" dirty="0" smtClean="0">
                <a:latin typeface="黑体" pitchFamily="2" charset="-122"/>
                <a:ea typeface="黑体" pitchFamily="2" charset="-122"/>
                <a:cs typeface="FZZongYi-M05S"/>
              </a:rPr>
              <a:t>健康中国行</a:t>
            </a:r>
            <a:r>
              <a:rPr kumimoji="1" lang="en-US" altLang="zh-CN" sz="3000" b="1" i="0" spc="300" dirty="0" smtClean="0">
                <a:latin typeface="黑体" pitchFamily="2" charset="-122"/>
                <a:ea typeface="黑体" pitchFamily="2" charset="-122"/>
                <a:cs typeface="FZZongYi-M05S"/>
              </a:rPr>
              <a:t>·</a:t>
            </a:r>
            <a:r>
              <a:rPr kumimoji="1" lang="zh-CN" altLang="en-US" sz="3000" b="1" i="0" spc="300" dirty="0" smtClean="0">
                <a:latin typeface="黑体" pitchFamily="2" charset="-122"/>
                <a:ea typeface="黑体" pitchFamily="2" charset="-122"/>
                <a:cs typeface="FZZongYi-M05S"/>
              </a:rPr>
              <a:t>合理膳食</a:t>
            </a:r>
            <a:endParaRPr kumimoji="1" lang="en-US" altLang="zh-CN" sz="3000" b="1" i="0" spc="300" dirty="0" smtClean="0">
              <a:latin typeface="黑体" pitchFamily="2" charset="-122"/>
              <a:ea typeface="黑体" pitchFamily="2" charset="-122"/>
              <a:cs typeface="FZZongYi-M05S"/>
            </a:endParaRPr>
          </a:p>
          <a:p>
            <a:endParaRPr kumimoji="1" lang="en-US" altLang="zh-CN" sz="1000" b="1" i="0" spc="300" dirty="0" smtClean="0">
              <a:latin typeface="楷体_GB2312" pitchFamily="49" charset="-122"/>
              <a:ea typeface="楷体_GB2312" pitchFamily="49" charset="-122"/>
              <a:cs typeface="FZZongYi-M05S"/>
            </a:endParaRPr>
          </a:p>
          <a:p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主办单位：国家卫生和计划生育委员会</a:t>
            </a:r>
          </a:p>
          <a:p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承办单位：中国健康教育中心</a:t>
            </a:r>
          </a:p>
          <a:p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技术支持：中国疾病预防控制中心营养与健康所、北京大学公卫学院营养与食品卫生系</a:t>
            </a:r>
            <a:endParaRPr kumimoji="1" lang="en-US" altLang="zh-CN" sz="1200" i="0" spc="300" dirty="0" smtClean="0">
              <a:latin typeface="楷体_GB2312" pitchFamily="49" charset="-122"/>
              <a:ea typeface="楷体_GB2312" pitchFamily="49" charset="-122"/>
              <a:cs typeface="FZZongYi-M05S"/>
            </a:endParaRPr>
          </a:p>
          <a:p>
            <a:r>
              <a:rPr kumimoji="1" lang="en-US" altLang="zh-CN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         </a:t>
            </a:r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中国营养学会、中国学生营养与健康促进会</a:t>
            </a:r>
          </a:p>
          <a:p>
            <a:endParaRPr kumimoji="1" lang="zh-CN" altLang="en-US" sz="3000" b="1" spc="300" dirty="0">
              <a:latin typeface="楷体_GB2312" pitchFamily="49" charset="-122"/>
              <a:ea typeface="楷体_GB2312" pitchFamily="49" charset="-122"/>
              <a:cs typeface="FZZongYi-M05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381398" y="142876"/>
            <a:ext cx="731858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2800">
              <a:lnSpc>
                <a:spcPct val="140000"/>
              </a:lnSpc>
            </a:pPr>
            <a:r>
              <a:rPr lang="zh-CN" altLang="en-US" sz="3600" i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糖</a:t>
            </a:r>
            <a:r>
              <a:rPr lang="zh-CN" altLang="en-US" sz="3600" i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的营养特点</a:t>
            </a:r>
            <a:endParaRPr lang="en-US" altLang="zh-CN" sz="3600" i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795" name="矩形 2"/>
          <p:cNvSpPr>
            <a:spLocks noChangeArrowheads="1"/>
          </p:cNvSpPr>
          <p:nvPr/>
        </p:nvSpPr>
        <p:spPr bwMode="auto">
          <a:xfrm>
            <a:off x="1716286" y="1857375"/>
            <a:ext cx="928277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400" i="0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▲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单糖、双糖和糖醇的统称。</a:t>
            </a:r>
            <a:endParaRPr lang="en-US" altLang="zh-CN" sz="2800" i="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i="0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▲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在食品生产和制备过程中被添加到食品中的糖及糖浆被称为添加糖，主要</a:t>
            </a:r>
            <a:r>
              <a:rPr lang="zh-CN" altLang="en-US" sz="2800" i="0" dirty="0" smtClean="0"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蔗糖、葡萄糖和果糖。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i="0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▲</a:t>
            </a:r>
            <a:r>
              <a:rPr lang="zh-CN" altLang="zh-CN" sz="2800" i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添加糖是纯能量食物，不含其他营养成分</a:t>
            </a:r>
            <a:r>
              <a:rPr lang="zh-CN" altLang="en-US" sz="2800" i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i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CN" sz="2800" i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i="0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▲</a:t>
            </a:r>
            <a:r>
              <a:rPr lang="zh-CN" altLang="en-US" sz="2800" i="0" dirty="0" smtClean="0">
                <a:latin typeface="微软雅黑" pitchFamily="34" charset="-122"/>
                <a:ea typeface="微软雅黑" pitchFamily="34" charset="-122"/>
              </a:rPr>
              <a:t>糖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容易</a:t>
            </a:r>
            <a:r>
              <a:rPr lang="zh-CN" altLang="en-US" sz="2800" i="0" dirty="0" smtClean="0">
                <a:latin typeface="微软雅黑" pitchFamily="34" charset="-122"/>
                <a:ea typeface="微软雅黑" pitchFamily="34" charset="-122"/>
              </a:rPr>
              <a:t>被人体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消化吸收</a:t>
            </a:r>
            <a:r>
              <a:rPr lang="zh-CN" altLang="en-US" sz="2800" i="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除果糖外，都具有较高的血糖生成指数。果糖也是目前已知天然糖中最甜的糖。</a:t>
            </a:r>
            <a:endParaRPr lang="en-US" altLang="zh-CN" sz="2800" i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CN" sz="2400" dirty="0" smtClean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710" y="6093296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科学证据：</a:t>
            </a:r>
            <a:r>
              <a:rPr lang="zh-CN" altLang="en-US" sz="3600" b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添加糖与</a:t>
            </a:r>
            <a:r>
              <a:rPr lang="en-US" altLang="zh-CN" sz="3600" b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NCD</a:t>
            </a:r>
            <a:endParaRPr lang="zh-CN" altLang="en-US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76707" y="2500307"/>
          <a:ext cx="11155937" cy="1782133"/>
        </p:xfrm>
        <a:graphic>
          <a:graphicData uri="http://schemas.openxmlformats.org/drawingml/2006/table">
            <a:tbl>
              <a:tblPr firstRow="1" firstCol="1" bandRow="1"/>
              <a:tblGrid>
                <a:gridCol w="3768255"/>
                <a:gridCol w="7387682"/>
              </a:tblGrid>
              <a:tr h="928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solidFill>
                            <a:srgbClr val="3333FF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减少摄入可降低龋齿的发病</a:t>
                      </a:r>
                      <a:r>
                        <a:rPr lang="zh-CN" sz="2800" b="1" kern="0" dirty="0" smtClean="0">
                          <a:solidFill>
                            <a:srgbClr val="3333FF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风险</a:t>
                      </a:r>
                      <a:r>
                        <a:rPr lang="en-US" altLang="zh-CN" sz="2800" b="1" kern="0" dirty="0" smtClean="0">
                          <a:solidFill>
                            <a:srgbClr val="3333FF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(B)</a:t>
                      </a:r>
                      <a:endParaRPr lang="zh-CN" sz="2800" b="1" kern="100" dirty="0">
                        <a:solidFill>
                          <a:srgbClr val="3333FF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1537" marR="91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美国、法国、英国、瑞典、挪威、丹麦、巴西、南非、中国和日本等国儿童、成人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1537" marR="91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solidFill>
                            <a:srgbClr val="3333FF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可增加儿童龋齿的发病</a:t>
                      </a:r>
                      <a:r>
                        <a:rPr lang="zh-CN" sz="2800" b="1" kern="0" dirty="0" smtClean="0">
                          <a:solidFill>
                            <a:srgbClr val="3333FF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风险</a:t>
                      </a:r>
                      <a:r>
                        <a:rPr lang="en-US" altLang="zh-CN" sz="2800" b="1" kern="0" dirty="0" smtClean="0">
                          <a:solidFill>
                            <a:srgbClr val="3333FF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(B)</a:t>
                      </a:r>
                      <a:endParaRPr lang="zh-CN" sz="2800" b="1" kern="100" dirty="0">
                        <a:solidFill>
                          <a:srgbClr val="3333FF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1537" marR="91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荷兰、澳大利亚、英国、美国和中国人群儿童，共</a:t>
                      </a:r>
                      <a:r>
                        <a:rPr lang="en-US" sz="28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10609</a:t>
                      </a:r>
                      <a:r>
                        <a:rPr lang="zh-CN" sz="28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人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1537" marR="915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26" y="6093296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3600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中国居民糖的摄入量</a:t>
            </a:r>
            <a:endParaRPr lang="zh-CN" altLang="en-US" sz="3600" smtClean="0"/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>
          <a:xfrm>
            <a:off x="1578560" y="2017713"/>
            <a:ext cx="9577299" cy="2054229"/>
          </a:xfrm>
        </p:spPr>
        <p:txBody>
          <a:bodyPr/>
          <a:lstStyle/>
          <a:p>
            <a:r>
              <a:rPr lang="zh-CN" altLang="en-US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由于饮食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文化习惯不同，我国用于茶、咖啡、烹饪的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添加糖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总量并非过高</a:t>
            </a:r>
            <a:r>
              <a:rPr lang="zh-CN" altLang="en-US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8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但是隐性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添加糖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如各种甜味饮料</a:t>
            </a:r>
            <a:r>
              <a:rPr lang="zh-CN" altLang="en-US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、点心等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使其摄入增多，导致产生的能量比例增大，应引起重视并改善。</a:t>
            </a:r>
            <a:endParaRPr lang="zh-CN" altLang="en-US" sz="28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710" y="6093296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>
            <a:spLocks noChangeArrowheads="1"/>
          </p:cNvSpPr>
          <p:nvPr/>
        </p:nvSpPr>
        <p:spPr bwMode="auto">
          <a:xfrm>
            <a:off x="381397" y="142876"/>
            <a:ext cx="6163798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2800">
              <a:lnSpc>
                <a:spcPct val="140000"/>
              </a:lnSpc>
            </a:pPr>
            <a:r>
              <a:rPr lang="zh-CN" altLang="en-US" sz="3600" i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酒</a:t>
            </a:r>
            <a:r>
              <a:rPr lang="zh-CN" altLang="en-US" sz="3600" i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的营养特点</a:t>
            </a:r>
            <a:endParaRPr lang="en-US" altLang="zh-CN" sz="3600" i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035" name="矩形 1"/>
          <p:cNvSpPr>
            <a:spLocks noChangeArrowheads="1"/>
          </p:cNvSpPr>
          <p:nvPr/>
        </p:nvSpPr>
        <p:spPr bwMode="auto">
          <a:xfrm>
            <a:off x="1144191" y="2071688"/>
            <a:ext cx="1048841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i="0" dirty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◆</a:t>
            </a:r>
            <a:r>
              <a:rPr lang="zh-CN" altLang="zh-CN" sz="28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大量饮酒使碳水化合物、蛋白质及脂肪的摄入量减少，维生素和矿物质的摄入量也不能满足机体需要；</a:t>
            </a:r>
            <a:endParaRPr lang="en-US" altLang="zh-CN" sz="2800" i="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zh-CN" sz="28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另一方面大量饮酒可造成上消化道损伤及肝脏功能损害，影响营养物质的消化、吸收和转运；</a:t>
            </a:r>
            <a:endParaRPr lang="en-US" altLang="zh-CN" sz="2800" i="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◆酒精</a:t>
            </a:r>
            <a:r>
              <a:rPr lang="zh-CN" altLang="zh-CN" sz="28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干扰脂类、糖类和蛋白质等营养物质的正常代谢</a:t>
            </a:r>
            <a:r>
              <a:rPr lang="zh-CN" altLang="en-US" sz="28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i="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i="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i="0" dirty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2800" i="0" dirty="0">
                <a:latin typeface="微软雅黑" pitchFamily="34" charset="-122"/>
                <a:ea typeface="微软雅黑" pitchFamily="34" charset="-122"/>
              </a:rPr>
              <a:t>严重时可导致酒精性营养不良</a:t>
            </a:r>
            <a:endParaRPr lang="zh-CN" altLang="en-US" sz="2800" i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742" y="6093296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科学证据：</a:t>
            </a:r>
            <a:r>
              <a:rPr lang="zh-CN" altLang="en-US" sz="3600" b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饮酒与健康</a:t>
            </a:r>
            <a:endParaRPr lang="zh-CN" altLang="en-US" smtClean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1101690" y="1357298"/>
          <a:ext cx="9706551" cy="4754880"/>
        </p:xfrm>
        <a:graphic>
          <a:graphicData uri="http://schemas.openxmlformats.org/drawingml/2006/table">
            <a:tbl>
              <a:tblPr/>
              <a:tblGrid>
                <a:gridCol w="4324617"/>
                <a:gridCol w="5381934"/>
              </a:tblGrid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▲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增加肝损伤的发病风险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535" marR="915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欧洲、美国、亚洲人群，共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787023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人</a:t>
                      </a:r>
                    </a:p>
                  </a:txBody>
                  <a:tcPr marL="91535" marR="915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▲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增加胎儿酒精综合征的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    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发病风险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535" marR="915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美洲、澳洲、南非、欧洲人群，共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163780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人</a:t>
                      </a:r>
                    </a:p>
                  </a:txBody>
                  <a:tcPr marL="91535" marR="915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▲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增加痛风的发病风险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535" marR="915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亚洲、美国英国人群，共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2162275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人</a:t>
                      </a:r>
                    </a:p>
                  </a:txBody>
                  <a:tcPr marL="91535" marR="915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▲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增加结直肠癌的发病风险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B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535" marR="915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美国和中国人群，共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219648 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人</a:t>
                      </a:r>
                    </a:p>
                  </a:txBody>
                  <a:tcPr marL="91535" marR="915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▲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增加乳腺癌的发病风险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B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535" marR="915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欧洲、美洲和亚洲成年女性人群，共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129555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人</a:t>
                      </a:r>
                    </a:p>
                  </a:txBody>
                  <a:tcPr marL="91535" marR="915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▲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适量饮酒可降低心血管疾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   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病的发病风险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B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）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▲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过量饮酒可增加心血管疾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   </a:t>
                      </a: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病的发病风险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B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535" marR="915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欧洲、美洲和亚洲人群，共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457984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人</a:t>
                      </a:r>
                    </a:p>
                  </a:txBody>
                  <a:tcPr marL="91535" marR="915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26" y="6238875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rgbClr val="3333FF"/>
                </a:solidFill>
              </a:rPr>
              <a:t>      </a:t>
            </a:r>
            <a:r>
              <a:rPr lang="zh-CN" altLang="en-US" sz="3600" b="1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证据</a:t>
            </a:r>
            <a:r>
              <a:rPr lang="zh-CN" altLang="en-US" sz="360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360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600" smtClean="0">
                <a:solidFill>
                  <a:schemeClr val="hlink"/>
                </a:solidFill>
                <a:latin typeface="微软雅黑" pitchFamily="34" charset="-122"/>
                <a:ea typeface="微软雅黑" pitchFamily="34" charset="-122"/>
              </a:rPr>
              <a:t>饮酒－冠心病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1690" y="1571612"/>
            <a:ext cx="9662054" cy="407196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人群研究结果表明，</a:t>
            </a:r>
            <a:r>
              <a:rPr lang="zh-CN" altLang="en-US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中老年人每天饮用相当于含有</a:t>
            </a:r>
            <a:r>
              <a:rPr lang="en-US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14g~28g</a:t>
            </a:r>
            <a:r>
              <a:rPr lang="zh-CN" altLang="en-US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酒精的酒可以降低总死亡率。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多个研究证据表明：</a:t>
            </a:r>
            <a:r>
              <a:rPr lang="zh-CN" altLang="en-US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酒精与冠心病之间存在“</a:t>
            </a:r>
            <a:r>
              <a:rPr lang="en-US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U”</a:t>
            </a:r>
            <a:r>
              <a:rPr lang="zh-CN" altLang="en-US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形关系。使“</a:t>
            </a:r>
            <a:r>
              <a:rPr lang="en-US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U”</a:t>
            </a:r>
            <a:r>
              <a:rPr lang="zh-CN" altLang="en-US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形右侧的曲线开始增加的阈值的低限可以少至</a:t>
            </a:r>
            <a:r>
              <a:rPr lang="en-US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杯</a:t>
            </a:r>
            <a:r>
              <a:rPr lang="en-US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日或最多至</a:t>
            </a:r>
            <a:r>
              <a:rPr lang="en-US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杯</a:t>
            </a:r>
            <a:r>
              <a:rPr lang="en-US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日。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酒精与脑功能之间也存在类似关系</a:t>
            </a:r>
            <a:r>
              <a:rPr lang="zh-CN" altLang="en-US" sz="2800" b="1" dirty="0" smtClean="0">
                <a:solidFill>
                  <a:schemeClr val="folHlin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34" y="6238875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    中国居民酒类摄入量</a:t>
            </a:r>
            <a:endParaRPr lang="zh-CN" altLang="en-US" sz="3600" smtClean="0"/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>
          <a:xfrm>
            <a:off x="1680266" y="2017713"/>
            <a:ext cx="9420503" cy="4114800"/>
          </a:xfrm>
        </p:spPr>
        <p:txBody>
          <a:bodyPr/>
          <a:lstStyle/>
          <a:p>
            <a:pPr>
              <a:defRPr/>
            </a:pP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我国成年居民饮酒率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32.8%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，其中男性饮酒率为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52.6%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，女性为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12.4%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，城市高于农村。</a:t>
            </a:r>
            <a:endParaRPr lang="en-US" altLang="zh-CN" sz="28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饮酒者日均酒精摄入量为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32.0g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，其中男性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37.3g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，女性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8.7g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2002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年相比，饮酒者日均酒精摄入量增加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5.5g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，其中男性摄入量增加，女性摄入量下降。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                              </a:t>
            </a:r>
            <a:r>
              <a:rPr lang="zh-CN" altLang="en-US" sz="24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zh-CN" sz="24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CNHS</a:t>
            </a:r>
            <a:r>
              <a:rPr lang="zh-CN" altLang="en-US" sz="24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702" y="6238875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600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实践应用要点</a:t>
            </a:r>
            <a:r>
              <a:rPr lang="en-US" altLang="zh-CN" sz="3600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-</a:t>
            </a:r>
            <a:r>
              <a:rPr lang="zh-CN" altLang="en-US" sz="3600" b="1" smtClean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少盐</a:t>
            </a:r>
          </a:p>
        </p:txBody>
      </p:sp>
      <p:sp>
        <p:nvSpPr>
          <p:cNvPr id="36867" name="内容占位符 2"/>
          <p:cNvSpPr>
            <a:spLocks noGrp="1"/>
          </p:cNvSpPr>
          <p:nvPr>
            <p:ph idx="1"/>
          </p:nvPr>
        </p:nvSpPr>
        <p:spPr>
          <a:xfrm>
            <a:off x="1101690" y="1285860"/>
            <a:ext cx="9982003" cy="4786346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zh-CN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培养</a:t>
            </a:r>
            <a:r>
              <a:rPr lang="zh-CN" altLang="zh-CN" sz="2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清淡口味，逐渐做到</a:t>
            </a:r>
            <a:r>
              <a:rPr lang="zh-CN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量化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—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zh-CN" sz="280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尤其</a:t>
            </a:r>
            <a:r>
              <a:rPr lang="zh-CN" altLang="zh-CN" sz="2800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要重点培养儿童的清淡</a:t>
            </a:r>
            <a:r>
              <a:rPr lang="zh-CN" altLang="zh-CN" sz="280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饮食</a:t>
            </a:r>
            <a:r>
              <a:rPr lang="zh-CN" altLang="en-US" sz="2800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习惯</a:t>
            </a:r>
            <a:endParaRPr lang="en-US" altLang="zh-CN" sz="2800" dirty="0" smtClean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CN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如何</a:t>
            </a:r>
            <a:r>
              <a:rPr lang="zh-CN" altLang="zh-CN" sz="2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做到食盐减量</a:t>
            </a:r>
            <a:endParaRPr lang="zh-CN" altLang="zh-CN" sz="280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选用新鲜食材，巧用替代方法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合理运用烹调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方法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做好总量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注意隐性钠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问题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要选用碘盐</a:t>
            </a:r>
            <a:endParaRPr lang="zh-CN" altLang="en-US" sz="28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34" y="6093296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3600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实践应用要点</a:t>
            </a:r>
            <a:r>
              <a:rPr lang="en-US" altLang="zh-CN" sz="3600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-</a:t>
            </a:r>
            <a:r>
              <a:rPr lang="zh-CN" altLang="en-US" sz="3600" b="1" smtClean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少油</a:t>
            </a:r>
            <a:endParaRPr lang="zh-CN" altLang="en-US" sz="3600" smtClean="0">
              <a:solidFill>
                <a:srgbClr val="3333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如何</a:t>
            </a:r>
            <a:r>
              <a:rPr lang="zh-CN" altLang="zh-CN" sz="2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减少烹调油摄入量</a:t>
            </a:r>
            <a:endParaRPr lang="zh-CN" altLang="zh-CN" sz="280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坚持定量用油，控制总量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巧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烹饪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：选择蒸、煮、炖、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焖等合理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的烹调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方法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少吃油炸食品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   </a:t>
            </a:r>
          </a:p>
          <a:p>
            <a:pPr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少摄入饱和脂肪：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0180" name="Picture 2" descr="油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2485" y="3789364"/>
            <a:ext cx="4131799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718" y="6238875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3600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实践应用要点</a:t>
            </a:r>
            <a:r>
              <a:rPr lang="en-US" altLang="zh-CN" sz="3600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-</a:t>
            </a:r>
            <a:r>
              <a:rPr lang="zh-CN" altLang="en-US" sz="3600" b="1" smtClean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控糖</a:t>
            </a:r>
            <a:endParaRPr lang="zh-CN" altLang="en-US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>
          <a:xfrm>
            <a:off x="667445" y="1500188"/>
            <a:ext cx="10848622" cy="4114800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zh-CN" sz="2800" b="1" kern="1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控制</a:t>
            </a:r>
            <a:r>
              <a:rPr lang="zh-CN" altLang="zh-CN" sz="2800" b="1" kern="1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添加糖摄入</a:t>
            </a:r>
            <a:r>
              <a:rPr lang="zh-CN" altLang="zh-CN" sz="2800" b="1" kern="1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量</a:t>
            </a:r>
            <a:r>
              <a:rPr lang="zh-CN" altLang="en-US" sz="2800" b="1" kern="1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：少于</a:t>
            </a:r>
            <a:r>
              <a:rPr lang="en-US" altLang="zh-CN" sz="2800" b="1" kern="1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50</a:t>
            </a:r>
            <a:r>
              <a:rPr lang="zh-CN" altLang="en-US" sz="2800" b="1" kern="1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克</a:t>
            </a:r>
            <a:r>
              <a:rPr lang="en-US" altLang="zh-CN" sz="2800" b="1" kern="1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/</a:t>
            </a:r>
            <a:r>
              <a:rPr lang="zh-CN" altLang="en-US" sz="2800" b="1" kern="1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日</a:t>
            </a:r>
            <a:endParaRPr lang="en-US" altLang="zh-CN" sz="2800" b="1" kern="1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sz="2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少喝含糖饮料</a:t>
            </a:r>
            <a:r>
              <a:rPr lang="zh-CN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多数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饮品含糖在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8-14%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左右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zh-CN" sz="2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少吃甜味食品</a:t>
            </a:r>
            <a:r>
              <a:rPr lang="zh-CN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包装食品如糕点、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甜点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等；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烹饪时应注意尽量少加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糖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喝茶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喝</a:t>
            </a:r>
            <a:r>
              <a:rPr lang="zh-CN" altLang="zh-CN" sz="2800" dirty="0">
                <a:latin typeface="微软雅黑" pitchFamily="34" charset="-122"/>
                <a:ea typeface="微软雅黑" pitchFamily="34" charset="-122"/>
              </a:rPr>
              <a:t>咖啡加糖</a:t>
            </a:r>
            <a:endParaRPr lang="en-US" altLang="zh-CN" sz="2800" b="1" kern="100" dirty="0"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CN" b="1" kern="100" dirty="0" smtClean="0">
              <a:latin typeface="Times New Roman"/>
              <a:cs typeface="Times New Roman"/>
            </a:endParaRPr>
          </a:p>
          <a:p>
            <a:pPr indent="269240" algn="just">
              <a:lnSpc>
                <a:spcPct val="150000"/>
              </a:lnSpc>
              <a:spcAft>
                <a:spcPts val="0"/>
              </a:spcAft>
              <a:defRPr/>
            </a:pPr>
            <a:endParaRPr lang="zh-CN" altLang="zh-CN" kern="100" dirty="0">
              <a:latin typeface="Calibri"/>
              <a:cs typeface="Times New Roman"/>
            </a:endParaRPr>
          </a:p>
          <a:p>
            <a:pPr>
              <a:defRPr/>
            </a:pPr>
            <a:endParaRPr lang="zh-CN" altLang="en-US" dirty="0" smtClean="0"/>
          </a:p>
        </p:txBody>
      </p:sp>
      <p:pic>
        <p:nvPicPr>
          <p:cNvPr id="51204" name="图片 3"/>
          <p:cNvPicPr>
            <a:picLocks noChangeAspect="1" noChangeArrowheads="1"/>
          </p:cNvPicPr>
          <p:nvPr/>
        </p:nvPicPr>
        <p:blipFill>
          <a:blip r:embed="rId2"/>
          <a:srcRect r="1042"/>
          <a:stretch>
            <a:fillRect/>
          </a:stretch>
        </p:blipFill>
        <p:spPr bwMode="auto">
          <a:xfrm>
            <a:off x="1173128" y="4357694"/>
            <a:ext cx="922556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702" y="6238875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1528781" cy="1006475"/>
          </a:xfrm>
        </p:spPr>
        <p:txBody>
          <a:bodyPr/>
          <a:lstStyle/>
          <a:p>
            <a:pPr eaLnBrk="1" hangingPunct="1"/>
            <a:r>
              <a:rPr lang="en-US" altLang="zh-CN" sz="6000" b="1" dirty="0" smtClean="0">
                <a:ea typeface="黑体" pitchFamily="2" charset="-122"/>
              </a:rPr>
              <a:t>         </a:t>
            </a:r>
            <a:r>
              <a:rPr lang="zh-CN" altLang="en-US" sz="36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内  容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88436" y="2060576"/>
            <a:ext cx="6581215" cy="3368689"/>
          </a:xfrm>
        </p:spPr>
        <p:txBody>
          <a:bodyPr/>
          <a:lstStyle/>
          <a:p>
            <a:pPr marL="812800" indent="-812800" eaLnBrk="1" hangingPunct="1">
              <a:lnSpc>
                <a:spcPct val="140000"/>
              </a:lnSpc>
              <a:buFont typeface="Wingdings" pitchFamily="2" charset="2"/>
              <a:buChar char="u"/>
            </a:pPr>
            <a:r>
              <a:rPr lang="zh-CN" altLang="en-US" sz="4000" b="1" dirty="0" smtClean="0">
                <a:latin typeface="楷体_GB2312" pitchFamily="49" charset="-122"/>
                <a:ea typeface="楷体_GB2312" pitchFamily="49" charset="-122"/>
              </a:rPr>
              <a:t>关键推荐内容</a:t>
            </a:r>
            <a:endParaRPr lang="en-US" altLang="zh-CN" sz="40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812800" indent="-812800" eaLnBrk="1" hangingPunct="1">
              <a:lnSpc>
                <a:spcPct val="140000"/>
              </a:lnSpc>
              <a:buFont typeface="Wingdings" pitchFamily="2" charset="2"/>
              <a:buChar char="u"/>
            </a:pPr>
            <a:r>
              <a:rPr lang="zh-CN" altLang="en-US" sz="4000" b="1" dirty="0" smtClean="0">
                <a:latin typeface="楷体_GB2312" pitchFamily="49" charset="-122"/>
                <a:ea typeface="楷体_GB2312" pitchFamily="49" charset="-122"/>
              </a:rPr>
              <a:t>科学证据</a:t>
            </a:r>
            <a:endParaRPr lang="en-US" altLang="zh-CN" sz="40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812800" indent="-812800" eaLnBrk="1" hangingPunct="1">
              <a:lnSpc>
                <a:spcPct val="140000"/>
              </a:lnSpc>
              <a:buFont typeface="Wingdings" pitchFamily="2" charset="2"/>
              <a:buChar char="u"/>
            </a:pPr>
            <a:r>
              <a:rPr lang="zh-CN" altLang="en-US" sz="4000" b="1" dirty="0" smtClean="0">
                <a:latin typeface="楷体_GB2312" pitchFamily="49" charset="-122"/>
                <a:ea typeface="楷体_GB2312" pitchFamily="49" charset="-122"/>
              </a:rPr>
              <a:t>实践应用要点</a:t>
            </a:r>
            <a:endParaRPr lang="en-US" altLang="zh-CN" sz="40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812800" indent="-812800" eaLnBrk="1" hangingPunct="1">
              <a:lnSpc>
                <a:spcPct val="140000"/>
              </a:lnSpc>
              <a:buFont typeface="Wingdings" pitchFamily="2" charset="2"/>
              <a:buNone/>
            </a:pPr>
            <a:endParaRPr lang="zh-CN" altLang="en-US" sz="3600" b="1" dirty="0" smtClean="0">
              <a:solidFill>
                <a:schemeClr val="folHlink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742" y="6238875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      实践应用要点</a:t>
            </a:r>
            <a:r>
              <a:rPr lang="en-US" altLang="zh-CN" sz="3600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-</a:t>
            </a:r>
            <a:r>
              <a:rPr lang="zh-CN" altLang="en-US" sz="3600" b="1" smtClean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限酒</a:t>
            </a:r>
            <a:endParaRPr lang="zh-CN" altLang="en-US" sz="3600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3251" name="内容占位符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21635" y="3500438"/>
            <a:ext cx="3220685" cy="2444750"/>
          </a:xfrm>
        </p:spPr>
      </p:pic>
      <p:sp>
        <p:nvSpPr>
          <p:cNvPr id="53252" name="矩形 4"/>
          <p:cNvSpPr>
            <a:spLocks noChangeArrowheads="1"/>
          </p:cNvSpPr>
          <p:nvPr/>
        </p:nvSpPr>
        <p:spPr bwMode="auto">
          <a:xfrm>
            <a:off x="1030252" y="1214422"/>
            <a:ext cx="1020236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sz="28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哪些人不宜饮酒：</a:t>
            </a:r>
            <a:endParaRPr lang="en-US" altLang="zh-CN" sz="2800" i="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i="0" dirty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zh-CN" sz="2800" i="0" dirty="0">
                <a:latin typeface="微软雅黑" pitchFamily="34" charset="-122"/>
                <a:ea typeface="微软雅黑" pitchFamily="34" charset="-122"/>
              </a:rPr>
              <a:t>孕妇、乳母</a:t>
            </a:r>
            <a:r>
              <a:rPr lang="en-US" altLang="zh-CN" sz="2800" i="0" dirty="0"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zh-CN" altLang="zh-CN" sz="2800" i="0" dirty="0">
                <a:latin typeface="微软雅黑" pitchFamily="34" charset="-122"/>
                <a:ea typeface="微软雅黑" pitchFamily="34" charset="-122"/>
              </a:rPr>
              <a:t>儿童少年</a:t>
            </a:r>
            <a:r>
              <a:rPr lang="en-US" altLang="zh-CN" sz="2800" i="0" dirty="0"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zh-CN" altLang="zh-CN" sz="2800" i="0" dirty="0">
                <a:latin typeface="微软雅黑" pitchFamily="34" charset="-122"/>
                <a:ea typeface="微软雅黑" pitchFamily="34" charset="-122"/>
              </a:rPr>
              <a:t>特定职业或特殊状况人群</a:t>
            </a:r>
            <a:r>
              <a:rPr lang="zh-CN" altLang="en-US" sz="2800" i="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2800" i="0" dirty="0">
                <a:latin typeface="微软雅黑" pitchFamily="34" charset="-122"/>
                <a:ea typeface="微软雅黑" pitchFamily="34" charset="-122"/>
              </a:rPr>
              <a:t>驾车、操纵机器</a:t>
            </a:r>
            <a:r>
              <a:rPr lang="zh-CN" altLang="en-US" sz="2800" i="0" dirty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800" i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800" i="0" dirty="0">
                <a:latin typeface="微软雅黑" pitchFamily="34" charset="-122"/>
                <a:ea typeface="微软雅黑" pitchFamily="34" charset="-122"/>
              </a:rPr>
              <a:t>对酒精过敏，血尿酸过高</a:t>
            </a:r>
            <a:r>
              <a:rPr lang="zh-CN" altLang="en-US" sz="2800" i="0" dirty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800" i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800" i="0" dirty="0">
                <a:latin typeface="微软雅黑" pitchFamily="34" charset="-122"/>
                <a:ea typeface="微软雅黑" pitchFamily="34" charset="-122"/>
              </a:rPr>
              <a:t>患有某些疾病（如高甘油三酯血症、</a:t>
            </a:r>
            <a:endParaRPr lang="en-US" altLang="zh-CN" sz="2800" i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800" i="0" dirty="0">
                <a:latin typeface="微软雅黑" pitchFamily="34" charset="-122"/>
                <a:ea typeface="微软雅黑" pitchFamily="34" charset="-122"/>
              </a:rPr>
              <a:t>胰腺炎、肝脏疾病等）的人</a:t>
            </a:r>
            <a:r>
              <a:rPr lang="zh-CN" altLang="en-US" sz="2800" i="0" dirty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800" i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800" i="0" dirty="0">
                <a:latin typeface="微软雅黑" pitchFamily="34" charset="-122"/>
                <a:ea typeface="微软雅黑" pitchFamily="34" charset="-122"/>
              </a:rPr>
              <a:t>正在服用可能会与酒精产生</a:t>
            </a:r>
            <a:endParaRPr lang="en-US" altLang="zh-CN" sz="2800" i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800" i="0" dirty="0">
                <a:latin typeface="微软雅黑" pitchFamily="34" charset="-122"/>
                <a:ea typeface="微软雅黑" pitchFamily="34" charset="-122"/>
              </a:rPr>
              <a:t>作用的药物的人，</a:t>
            </a:r>
            <a:endParaRPr lang="en-US" altLang="zh-CN" sz="2800" i="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i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zh-CN" sz="28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提倡文明餐饮：不酗酒</a:t>
            </a:r>
            <a:endParaRPr lang="en-US" altLang="zh-CN" sz="2800" i="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i="0" dirty="0">
                <a:latin typeface="微软雅黑" pitchFamily="34" charset="-122"/>
                <a:ea typeface="微软雅黑" pitchFamily="34" charset="-122"/>
              </a:rPr>
              <a:t>    量力而行，</a:t>
            </a:r>
            <a:r>
              <a:rPr lang="zh-CN" altLang="zh-CN" sz="2800" i="0" dirty="0">
                <a:latin typeface="微软雅黑" pitchFamily="34" charset="-122"/>
                <a:ea typeface="微软雅黑" pitchFamily="34" charset="-122"/>
              </a:rPr>
              <a:t>适量而止</a:t>
            </a:r>
            <a:endParaRPr lang="zh-CN" altLang="en-US" sz="2800" i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734" y="6093296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实践应用要点：</a:t>
            </a:r>
            <a:r>
              <a:rPr lang="zh-CN" altLang="zh-CN" sz="3600" b="1" smtClean="0">
                <a:solidFill>
                  <a:srgbClr val="A50021"/>
                </a:solidFill>
                <a:latin typeface="黑体" pitchFamily="2" charset="-122"/>
                <a:ea typeface="黑体" pitchFamily="2" charset="-122"/>
              </a:rPr>
              <a:t>科学喝水</a:t>
            </a:r>
            <a:endParaRPr lang="zh-CN" altLang="en-US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5938" y="1357298"/>
            <a:ext cx="10954566" cy="4446602"/>
          </a:xfrm>
        </p:spPr>
        <p:txBody>
          <a:bodyPr/>
          <a:lstStyle/>
          <a:p>
            <a:pPr>
              <a:defRPr/>
            </a:pPr>
            <a:r>
              <a:rPr lang="zh-CN" altLang="zh-CN" sz="28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白开水为最佳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选择</a:t>
            </a:r>
            <a:endParaRPr lang="en-US" altLang="zh-CN" sz="28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茶水亦为较好选择</a:t>
            </a:r>
            <a:endParaRPr lang="en-US" altLang="zh-CN" sz="28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zh-CN" sz="28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饮水方式应是少量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多次</a:t>
            </a:r>
            <a:r>
              <a:rPr lang="zh-CN" altLang="en-US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早</a:t>
            </a:r>
            <a:r>
              <a:rPr lang="zh-CN" altLang="zh-CN" sz="28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、晚各饮</a:t>
            </a:r>
            <a:r>
              <a:rPr lang="en-US" altLang="zh-CN" sz="28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8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杯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8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其他日常</a:t>
            </a:r>
            <a:r>
              <a:rPr lang="zh-CN" altLang="zh-CN" sz="28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时间</a:t>
            </a:r>
            <a:r>
              <a:rPr lang="zh-CN" altLang="zh-CN" sz="2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里匀</a:t>
            </a:r>
            <a:r>
              <a:rPr lang="zh-CN" altLang="zh-CN" sz="28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分布；</a:t>
            </a:r>
            <a:endParaRPr lang="en-US" altLang="zh-CN" sz="28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每天</a:t>
            </a:r>
            <a:r>
              <a:rPr lang="en-US" altLang="zh-CN" sz="2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zh-CN" sz="2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zh-CN" sz="28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杯饮水</a:t>
            </a:r>
            <a:r>
              <a:rPr lang="zh-CN" altLang="zh-CN" sz="28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量</a:t>
            </a:r>
            <a:endParaRPr lang="en-US" altLang="zh-CN" sz="2800" b="1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zh-CN" sz="2800" b="1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zh-CN" sz="2800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高温环境、劳动或运动，大量出汗等条件下</a:t>
            </a:r>
            <a:r>
              <a:rPr lang="zh-CN" altLang="zh-CN" sz="280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800" dirty="0" smtClean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应当相应增加饮水量。</a:t>
            </a:r>
            <a:endParaRPr lang="en-US" altLang="zh-CN" sz="2800" b="1" dirty="0" smtClean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280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718" y="6238875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3600" b="1" smtClean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看营养标签，</a:t>
            </a:r>
            <a:r>
              <a:rPr lang="zh-CN" altLang="en-US" sz="3600" b="1" smtClean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明智</a:t>
            </a:r>
            <a:r>
              <a:rPr lang="zh-CN" altLang="zh-CN" sz="3600" b="1" smtClean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选择食品</a:t>
            </a:r>
            <a:endParaRPr lang="zh-CN" altLang="en-US" sz="3600" smtClean="0">
              <a:solidFill>
                <a:srgbClr val="3333FF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299" name="内容占位符 3"/>
          <p:cNvPicPr>
            <a:picLocks noGrp="1"/>
          </p:cNvPicPr>
          <p:nvPr>
            <p:ph idx="1"/>
          </p:nvPr>
        </p:nvPicPr>
        <p:blipFill>
          <a:blip r:embed="rId2"/>
          <a:srcRect l="42619" t="31844" r="29930" b="30280"/>
          <a:stretch>
            <a:fillRect/>
          </a:stretch>
        </p:blipFill>
        <p:spPr>
          <a:xfrm>
            <a:off x="2459012" y="1500174"/>
            <a:ext cx="9539589" cy="5013325"/>
          </a:xfr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94" y="6238875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7032536" y="3644901"/>
            <a:ext cx="387541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zh-CN" sz="1600">
                <a:solidFill>
                  <a:schemeClr val="bg1"/>
                </a:solidFill>
              </a:rPr>
              <a:t>单击添加您的公司信息</a:t>
            </a:r>
          </a:p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zh-CN" sz="1600">
                <a:solidFill>
                  <a:schemeClr val="bg1"/>
                </a:solidFill>
              </a:rPr>
              <a:t>（联系方式及落款）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7418170" y="2420939"/>
            <a:ext cx="3290607" cy="1044575"/>
            <a:chOff x="0" y="0"/>
            <a:chExt cx="1293" cy="548"/>
          </a:xfrm>
        </p:grpSpPr>
        <p:sp>
          <p:nvSpPr>
            <p:cNvPr id="13326" name="WordArt 5"/>
            <p:cNvSpPr>
              <a:spLocks noChangeArrowheads="1" noChangeShapeType="1"/>
            </p:cNvSpPr>
            <p:nvPr/>
          </p:nvSpPr>
          <p:spPr bwMode="auto">
            <a:xfrm>
              <a:off x="0" y="0"/>
              <a:ext cx="1293" cy="31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黑体"/>
                  <a:ea typeface="黑体"/>
                </a:rPr>
                <a:t>谢谢</a:t>
              </a:r>
            </a:p>
          </p:txBody>
        </p:sp>
        <p:sp>
          <p:nvSpPr>
            <p:cNvPr id="13327" name="WordArt 6"/>
            <p:cNvSpPr>
              <a:spLocks noChangeArrowheads="1" noChangeShapeType="1"/>
            </p:cNvSpPr>
            <p:nvPr/>
          </p:nvSpPr>
          <p:spPr bwMode="auto">
            <a:xfrm flipV="1">
              <a:off x="0" y="332"/>
              <a:ext cx="1293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18039"/>
                    </a:schemeClr>
                  </a:solidFill>
                  <a:latin typeface="黑体"/>
                  <a:ea typeface="黑体"/>
                </a:rPr>
                <a:t>谢谢观赏</a:t>
              </a:r>
            </a:p>
          </p:txBody>
        </p:sp>
      </p:grpSp>
      <p:grpSp>
        <p:nvGrpSpPr>
          <p:cNvPr id="13316" name="组合 8"/>
          <p:cNvGrpSpPr>
            <a:grpSpLocks/>
          </p:cNvGrpSpPr>
          <p:nvPr/>
        </p:nvGrpSpPr>
        <p:grpSpPr bwMode="auto">
          <a:xfrm>
            <a:off x="0" y="1785938"/>
            <a:ext cx="12204700" cy="4918075"/>
            <a:chOff x="-36512" y="1700610"/>
            <a:chExt cx="9289032" cy="4845462"/>
          </a:xfrm>
        </p:grpSpPr>
        <p:grpSp>
          <p:nvGrpSpPr>
            <p:cNvPr id="13319" name="组合 4"/>
            <p:cNvGrpSpPr>
              <a:grpSpLocks/>
            </p:cNvGrpSpPr>
            <p:nvPr/>
          </p:nvGrpSpPr>
          <p:grpSpPr bwMode="auto">
            <a:xfrm>
              <a:off x="-36512" y="1700610"/>
              <a:ext cx="9289032" cy="3890019"/>
              <a:chOff x="-36512" y="1700610"/>
              <a:chExt cx="9289032" cy="3890019"/>
            </a:xfrm>
          </p:grpSpPr>
          <p:sp>
            <p:nvSpPr>
              <p:cNvPr id="11" name="矩形 2"/>
              <p:cNvSpPr/>
              <p:nvPr/>
            </p:nvSpPr>
            <p:spPr bwMode="auto">
              <a:xfrm>
                <a:off x="-36512" y="1844824"/>
                <a:ext cx="9289032" cy="3600871"/>
              </a:xfrm>
              <a:prstGeom prst="rect">
                <a:avLst/>
              </a:prstGeom>
              <a:gradFill flip="none" rotWithShape="1">
                <a:gsLst>
                  <a:gs pos="100000">
                    <a:srgbClr val="92D050"/>
                  </a:gs>
                  <a:gs pos="0">
                    <a:srgbClr val="AEDF41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-36512" y="1700610"/>
                <a:ext cx="9289032" cy="14389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-36512" y="5446536"/>
                <a:ext cx="9289032" cy="14389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320" name="图片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304" y="4830903"/>
              <a:ext cx="1571742" cy="1715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组合 8"/>
          <p:cNvGrpSpPr>
            <a:grpSpLocks/>
          </p:cNvGrpSpPr>
          <p:nvPr/>
        </p:nvGrpSpPr>
        <p:grpSpPr bwMode="auto">
          <a:xfrm>
            <a:off x="0" y="1785938"/>
            <a:ext cx="12204700" cy="4918075"/>
            <a:chOff x="-36512" y="1700610"/>
            <a:chExt cx="9289032" cy="4845462"/>
          </a:xfrm>
        </p:grpSpPr>
        <p:grpSp>
          <p:nvGrpSpPr>
            <p:cNvPr id="42" name="组合 4"/>
            <p:cNvGrpSpPr>
              <a:grpSpLocks/>
            </p:cNvGrpSpPr>
            <p:nvPr/>
          </p:nvGrpSpPr>
          <p:grpSpPr bwMode="auto">
            <a:xfrm>
              <a:off x="-36512" y="1700610"/>
              <a:ext cx="9289032" cy="3889820"/>
              <a:chOff x="-36512" y="1700610"/>
              <a:chExt cx="9289032" cy="3889820"/>
            </a:xfrm>
          </p:grpSpPr>
          <p:sp>
            <p:nvSpPr>
              <p:cNvPr id="44" name="矩形 2"/>
              <p:cNvSpPr/>
              <p:nvPr/>
            </p:nvSpPr>
            <p:spPr bwMode="auto">
              <a:xfrm>
                <a:off x="-36512" y="1844824"/>
                <a:ext cx="9289032" cy="3600871"/>
              </a:xfrm>
              <a:prstGeom prst="rect">
                <a:avLst/>
              </a:prstGeom>
              <a:gradFill flip="none" rotWithShape="1">
                <a:gsLst>
                  <a:gs pos="100000">
                    <a:srgbClr val="92D050"/>
                  </a:gs>
                  <a:gs pos="0">
                    <a:srgbClr val="AEDF41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-36512" y="1700610"/>
                <a:ext cx="9289032" cy="14389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 bwMode="auto">
              <a:xfrm>
                <a:off x="-36512" y="5446536"/>
                <a:ext cx="9289032" cy="14389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43" name="图片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304" y="4830903"/>
              <a:ext cx="1571742" cy="1715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组合 47"/>
          <p:cNvGrpSpPr/>
          <p:nvPr/>
        </p:nvGrpSpPr>
        <p:grpSpPr>
          <a:xfrm>
            <a:off x="887376" y="2571744"/>
            <a:ext cx="10149716" cy="3785652"/>
            <a:chOff x="291272" y="2357430"/>
            <a:chExt cx="10149716" cy="3785652"/>
          </a:xfrm>
        </p:grpSpPr>
        <p:sp>
          <p:nvSpPr>
            <p:cNvPr id="49" name="TextBox 48"/>
            <p:cNvSpPr txBox="1"/>
            <p:nvPr/>
          </p:nvSpPr>
          <p:spPr>
            <a:xfrm>
              <a:off x="291272" y="2357430"/>
              <a:ext cx="1014971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0" dirty="0" smtClean="0"/>
                <a:t>更多信息请关注：</a:t>
              </a:r>
              <a:endParaRPr lang="en-US" altLang="zh-CN" sz="2400" b="1" i="0" dirty="0" smtClean="0"/>
            </a:p>
            <a:p>
              <a:endParaRPr lang="en-US" altLang="zh-CN" sz="2400" b="1" i="0" dirty="0" smtClean="0"/>
            </a:p>
            <a:p>
              <a:r>
                <a:rPr lang="en-US" altLang="zh-CN" sz="2400" b="1" i="0" dirty="0" smtClean="0"/>
                <a:t>1</a:t>
              </a:r>
              <a:r>
                <a:rPr lang="zh-CN" altLang="en-US" sz="2400" b="1" i="0" dirty="0" smtClean="0"/>
                <a:t>、</a:t>
              </a:r>
              <a:r>
                <a:rPr lang="en-US" altLang="zh-CN" sz="2400" b="1" i="0" dirty="0" smtClean="0"/>
                <a:t>《</a:t>
              </a:r>
              <a:r>
                <a:rPr lang="zh-CN" altLang="en-US" sz="2400" b="1" i="0" dirty="0" smtClean="0"/>
                <a:t>中国居民膳食指南</a:t>
              </a:r>
              <a:r>
                <a:rPr lang="en-US" altLang="zh-CN" sz="2400" b="1" i="0" dirty="0" smtClean="0"/>
                <a:t>》</a:t>
              </a:r>
              <a:r>
                <a:rPr lang="zh-CN" altLang="en-US" sz="2400" b="1" i="0" dirty="0" smtClean="0"/>
                <a:t>网站</a:t>
              </a:r>
              <a:r>
                <a:rPr lang="en-US" altLang="zh-CN" sz="2400" b="1" i="0" dirty="0" smtClean="0"/>
                <a:t>--- </a:t>
              </a:r>
              <a:r>
                <a:rPr lang="en-US" altLang="zh-CN" sz="2400" b="1" i="0" dirty="0" smtClean="0">
                  <a:hlinkClick r:id="rId3"/>
                </a:rPr>
                <a:t>http://dg.cnsoc.org/</a:t>
              </a:r>
              <a:endParaRPr lang="en-US" altLang="zh-CN" sz="2400" b="1" i="0" dirty="0" smtClean="0"/>
            </a:p>
            <a:p>
              <a:endParaRPr lang="en-US" altLang="zh-CN" sz="2400" b="1" i="0" dirty="0" smtClean="0"/>
            </a:p>
            <a:p>
              <a:endParaRPr lang="en-US" altLang="zh-CN" sz="2400" b="1" i="0" dirty="0" smtClean="0"/>
            </a:p>
            <a:p>
              <a:r>
                <a:rPr lang="en-US" altLang="zh-CN" sz="2400" b="1" i="0" dirty="0" smtClean="0"/>
                <a:t>2</a:t>
              </a:r>
              <a:r>
                <a:rPr lang="zh-CN" altLang="en-US" sz="2400" b="1" i="0" dirty="0" smtClean="0"/>
                <a:t>、微信公众平台：中国营养界                     中国好营养</a:t>
              </a:r>
              <a:endParaRPr lang="en-US" altLang="zh-CN" sz="2400" b="1" i="0" dirty="0" smtClean="0"/>
            </a:p>
            <a:p>
              <a:endParaRPr lang="en-US" altLang="zh-CN" sz="2400" b="1" dirty="0" smtClean="0"/>
            </a:p>
            <a:p>
              <a:endParaRPr lang="en-US" altLang="zh-CN" sz="2400" b="1" dirty="0" smtClean="0"/>
            </a:p>
            <a:p>
              <a:endParaRPr lang="en-US" altLang="zh-CN" sz="2400" b="1" dirty="0" smtClean="0"/>
            </a:p>
            <a:p>
              <a:endParaRPr lang="en-US" altLang="zh-CN" sz="2400" b="1" dirty="0" smtClean="0"/>
            </a:p>
          </p:txBody>
        </p:sp>
        <p:pic>
          <p:nvPicPr>
            <p:cNvPr id="50" name="Picture 2" descr="E:\1602\中国营养界微信\存档文件\二维码\中国好营养二维码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5138" y="3857628"/>
              <a:ext cx="1214446" cy="1214446"/>
            </a:xfrm>
            <a:prstGeom prst="rect">
              <a:avLst/>
            </a:prstGeom>
            <a:noFill/>
          </p:spPr>
        </p:pic>
        <p:pic>
          <p:nvPicPr>
            <p:cNvPr id="51" name="Picture 3" descr="E:\1602\中国营养界微信\存档文件\二维码\中国营养界二维码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990" y="3857628"/>
              <a:ext cx="1214446" cy="1214446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3220230" y="4572008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i="0" smtClean="0"/>
                <a:t>（科学）</a:t>
              </a:r>
              <a:endParaRPr lang="zh-CN" altLang="en-US" i="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34940" y="4572008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i="0" dirty="0" smtClean="0"/>
                <a:t>（科普）</a:t>
              </a:r>
              <a:endParaRPr lang="zh-CN" altLang="en-US" i="0" dirty="0"/>
            </a:p>
          </p:txBody>
        </p:sp>
      </p:grpSp>
      <p:pic>
        <p:nvPicPr>
          <p:cNvPr id="26" name="Picture 5" descr="图片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0648"/>
            <a:ext cx="18692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3"/>
          <p:cNvSpPr txBox="1"/>
          <p:nvPr/>
        </p:nvSpPr>
        <p:spPr>
          <a:xfrm>
            <a:off x="1853878" y="260648"/>
            <a:ext cx="7560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000" b="1" i="0" spc="300" dirty="0" smtClean="0">
                <a:latin typeface="黑体" pitchFamily="2" charset="-122"/>
                <a:ea typeface="黑体" pitchFamily="2" charset="-122"/>
                <a:cs typeface="FZZongYi-M05S"/>
              </a:rPr>
              <a:t>健康中国行</a:t>
            </a:r>
            <a:r>
              <a:rPr kumimoji="1" lang="en-US" altLang="zh-CN" sz="3000" b="1" i="0" spc="300" dirty="0" smtClean="0">
                <a:latin typeface="黑体" pitchFamily="2" charset="-122"/>
                <a:ea typeface="黑体" pitchFamily="2" charset="-122"/>
                <a:cs typeface="FZZongYi-M05S"/>
              </a:rPr>
              <a:t>·</a:t>
            </a:r>
            <a:r>
              <a:rPr kumimoji="1" lang="zh-CN" altLang="en-US" sz="3000" b="1" i="0" spc="300" dirty="0" smtClean="0">
                <a:latin typeface="黑体" pitchFamily="2" charset="-122"/>
                <a:ea typeface="黑体" pitchFamily="2" charset="-122"/>
                <a:cs typeface="FZZongYi-M05S"/>
              </a:rPr>
              <a:t>合理膳食</a:t>
            </a:r>
            <a:endParaRPr kumimoji="1" lang="en-US" altLang="zh-CN" sz="3000" b="1" i="0" spc="300" dirty="0" smtClean="0">
              <a:latin typeface="黑体" pitchFamily="2" charset="-122"/>
              <a:ea typeface="黑体" pitchFamily="2" charset="-122"/>
              <a:cs typeface="FZZongYi-M05S"/>
            </a:endParaRPr>
          </a:p>
          <a:p>
            <a:endParaRPr kumimoji="1" lang="en-US" altLang="zh-CN" sz="1000" b="1" i="0" spc="300" dirty="0" smtClean="0">
              <a:latin typeface="楷体_GB2312" pitchFamily="49" charset="-122"/>
              <a:ea typeface="楷体_GB2312" pitchFamily="49" charset="-122"/>
              <a:cs typeface="FZZongYi-M05S"/>
            </a:endParaRPr>
          </a:p>
          <a:p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主办单位：国家卫生和计划生育委员会</a:t>
            </a:r>
          </a:p>
          <a:p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承办单位：中国健康教育中心</a:t>
            </a:r>
          </a:p>
          <a:p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技术支持：中国疾病预防控制中心营养与健康所、北京大学公卫学院营养与食品卫生系</a:t>
            </a:r>
            <a:endParaRPr kumimoji="1" lang="en-US" altLang="zh-CN" sz="1200" i="0" spc="300" dirty="0" smtClean="0">
              <a:latin typeface="楷体_GB2312" pitchFamily="49" charset="-122"/>
              <a:ea typeface="楷体_GB2312" pitchFamily="49" charset="-122"/>
              <a:cs typeface="FZZongYi-M05S"/>
            </a:endParaRPr>
          </a:p>
          <a:p>
            <a:r>
              <a:rPr kumimoji="1" lang="en-US" altLang="zh-CN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         </a:t>
            </a:r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中国营养学会、中国学生营养与健康促进会</a:t>
            </a:r>
          </a:p>
          <a:p>
            <a:endParaRPr kumimoji="1" lang="zh-CN" altLang="en-US" sz="3000" b="1" spc="300" dirty="0">
              <a:latin typeface="楷体_GB2312" pitchFamily="49" charset="-122"/>
              <a:ea typeface="楷体_GB2312" pitchFamily="49" charset="-122"/>
              <a:cs typeface="FZZongYi-M05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190698" y="0"/>
            <a:ext cx="10401541" cy="1011238"/>
          </a:xfrm>
        </p:spPr>
        <p:txBody>
          <a:bodyPr/>
          <a:lstStyle/>
          <a:p>
            <a:r>
              <a:rPr lang="zh-CN" altLang="en-US" sz="3600" b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        关键推荐</a:t>
            </a:r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>
          <a:xfrm>
            <a:off x="673062" y="1285860"/>
            <a:ext cx="10954566" cy="4714908"/>
          </a:xfrm>
        </p:spPr>
        <p:txBody>
          <a:bodyPr/>
          <a:lstStyle/>
          <a:p>
            <a:pPr>
              <a:defRPr/>
            </a:pP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培养清淡饮食习惯，少吃高盐和油炸食品。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成人每天食盐不超过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6g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，每天烹调油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30g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defRPr/>
            </a:pP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控制添加糖的摄入量，每天摄入不超过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50g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最好控制在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25g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以下。</a:t>
            </a:r>
          </a:p>
          <a:p>
            <a:pPr>
              <a:defRPr/>
            </a:pP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足量饮水，成年人每天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杯（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1500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1700ml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），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提倡饮用白开水和茶水；</a:t>
            </a:r>
          </a:p>
          <a:p>
            <a:pPr>
              <a:defRPr/>
            </a:pP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不喝或少喝含糖饮料。</a:t>
            </a:r>
          </a:p>
          <a:p>
            <a:pPr>
              <a:defRPr/>
            </a:pP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儿童少年、孕妇、乳母不应饮酒。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成人如饮酒，男性酒精量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≤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25g/d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，女性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≤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15g/d</a:t>
            </a:r>
            <a:r>
              <a:rPr lang="zh-CN" altLang="zh-CN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defRPr/>
            </a:pPr>
            <a:endParaRPr lang="zh-CN" altLang="en-US" sz="28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734" y="6021288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2"/>
          <p:cNvSpPr>
            <a:spLocks noChangeArrowheads="1"/>
          </p:cNvSpPr>
          <p:nvPr/>
        </p:nvSpPr>
        <p:spPr bwMode="auto">
          <a:xfrm>
            <a:off x="381397" y="1"/>
            <a:ext cx="7401219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2800">
              <a:lnSpc>
                <a:spcPct val="140000"/>
              </a:lnSpc>
              <a:buFont typeface="Wingdings" pitchFamily="2" charset="2"/>
              <a:buNone/>
            </a:pPr>
            <a:r>
              <a:rPr lang="zh-CN" altLang="en-US" sz="3600" i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盐</a:t>
            </a:r>
            <a:r>
              <a:rPr lang="zh-CN" altLang="en-US" sz="3600" i="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36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营养特点</a:t>
            </a:r>
            <a:endParaRPr lang="en-US" altLang="zh-CN" sz="3600" i="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858144" y="1714501"/>
            <a:ext cx="1062190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kumimoji="1" sz="2400" b="1" u="sng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2400" b="1" u="sng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2400" b="1" u="sng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2400" b="1" u="sng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2400" b="1" u="sng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 u="sng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 u="sng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 u="sng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 u="sng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zh-CN" sz="2800" i="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食盐是人体所需要的钠</a:t>
            </a:r>
            <a:r>
              <a:rPr lang="en-US" altLang="zh-CN" sz="2800" i="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800" i="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zh-CN" sz="2800" i="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碘</a:t>
            </a:r>
            <a:r>
              <a:rPr lang="zh-CN" altLang="en-US" sz="2800" i="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800" i="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的主要来源</a:t>
            </a:r>
            <a:r>
              <a:rPr lang="en-US" altLang="zh-CN" sz="2800" i="0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 eaLnBrk="1" hangingPunct="1">
              <a:defRPr/>
            </a:pPr>
            <a:endParaRPr lang="en-US" altLang="zh-CN" sz="2800" i="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endParaRPr lang="en-US" altLang="zh-CN" sz="2800" i="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根据《</a:t>
            </a:r>
            <a:r>
              <a:rPr lang="zh-CN" altLang="zh-CN" sz="2800" i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食用盐碘含量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i="0" dirty="0" smtClean="0">
                <a:latin typeface="微软雅黑" pitchFamily="34" charset="-122"/>
                <a:ea typeface="微软雅黑" pitchFamily="34" charset="-122"/>
              </a:rPr>
              <a:t>GB26878—2011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》的规定，在食用盐中加入碘强化剂后，平均碘含量为</a:t>
            </a:r>
            <a:r>
              <a:rPr lang="en-US" altLang="zh-CN" sz="2800" i="0" dirty="0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800" i="0" dirty="0" smtClean="0">
                <a:latin typeface="微软雅黑" pitchFamily="34" charset="-122"/>
                <a:ea typeface="微软雅黑" pitchFamily="34" charset="-122"/>
              </a:rPr>
              <a:t>30/kg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，因此</a:t>
            </a:r>
            <a:r>
              <a:rPr lang="en-US" altLang="zh-CN" sz="2800" i="0" dirty="0" smtClean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碘盐可提供碘约</a:t>
            </a:r>
            <a:r>
              <a:rPr lang="en-US" altLang="zh-CN" sz="2800" i="0" dirty="0" smtClean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800" i="0" dirty="0" smtClean="0">
                <a:latin typeface="微软雅黑" pitchFamily="34" charset="-122"/>
                <a:ea typeface="微软雅黑" pitchFamily="34" charset="-122"/>
              </a:rPr>
              <a:t>150</a:t>
            </a:r>
            <a:r>
              <a:rPr lang="en-US" altLang="zh-CN" sz="2800" i="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</a:t>
            </a:r>
            <a:r>
              <a:rPr lang="en-US" altLang="zh-CN" sz="2800" i="0" dirty="0" smtClean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i="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zh-CN" alt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26" y="6093296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    科学证据：</a:t>
            </a:r>
            <a:r>
              <a:rPr lang="zh-CN" altLang="en-US" sz="3600" b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食盐</a:t>
            </a:r>
            <a:r>
              <a:rPr lang="en-US" altLang="zh-CN" sz="3600" b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600" b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钠与</a:t>
            </a:r>
            <a:r>
              <a:rPr lang="en-US" altLang="zh-CN" sz="3600" b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NCD</a:t>
            </a:r>
            <a:endParaRPr lang="zh-CN" altLang="en-US" sz="3600" b="1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内容占位符 1"/>
          <p:cNvGraphicFramePr>
            <a:graphicFrameLocks noGrp="1"/>
          </p:cNvGraphicFramePr>
          <p:nvPr>
            <p:ph idx="1"/>
          </p:nvPr>
        </p:nvGraphicFramePr>
        <p:xfrm>
          <a:off x="1387442" y="1714488"/>
          <a:ext cx="9286940" cy="3901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0350"/>
                <a:gridCol w="4856590"/>
              </a:tblGrid>
              <a:tr h="9461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高盐（钠）能够增加高血压的发病风险，降低盐（钠）能够降低血压</a:t>
                      </a:r>
                      <a:r>
                        <a:rPr lang="zh-CN" sz="2800" kern="0" dirty="0" smtClean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水平</a:t>
                      </a:r>
                      <a:r>
                        <a:rPr lang="zh-CN" altLang="en-US" sz="2800" kern="0" dirty="0" smtClean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altLang="zh-CN" sz="2800" kern="0" dirty="0" smtClean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</a:t>
                      </a:r>
                      <a:r>
                        <a:rPr lang="zh-CN" altLang="en-US" sz="2800" kern="0" dirty="0" smtClean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lang="zh-CN" sz="2800" kern="100" dirty="0"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39" marR="9153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b="0" kern="100" dirty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亚洲、欧洲、非洲、澳大利亚成年人群，共</a:t>
                      </a:r>
                      <a:r>
                        <a:rPr lang="en-US" sz="2800" b="0" kern="100" dirty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163743</a:t>
                      </a:r>
                      <a:r>
                        <a:rPr lang="zh-CN" sz="2800" b="0" kern="100" dirty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人</a:t>
                      </a:r>
                      <a:endParaRPr lang="zh-CN" sz="2800" b="0" kern="100" dirty="0"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39" marR="91539" marT="0" marB="0"/>
                </a:tc>
              </a:tr>
              <a:tr h="914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高盐（钠）可增加脑卒中的发病</a:t>
                      </a:r>
                      <a:r>
                        <a:rPr lang="zh-CN" sz="2800" kern="0" dirty="0" smtClean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风险</a:t>
                      </a:r>
                      <a:r>
                        <a:rPr lang="en-US" altLang="zh-CN" sz="2800" kern="0" dirty="0" smtClean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(B)</a:t>
                      </a:r>
                      <a:endParaRPr lang="zh-CN" sz="2800" kern="100" dirty="0"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39" marR="9153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b="0" kern="100" dirty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亚洲、欧洲、非洲、美国、澳大利亚等成年人群，共</a:t>
                      </a:r>
                      <a:r>
                        <a:rPr lang="en-US" sz="2800" b="0" kern="100" dirty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655041</a:t>
                      </a:r>
                      <a:r>
                        <a:rPr lang="zh-CN" sz="2800" b="0" kern="100" dirty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人</a:t>
                      </a:r>
                      <a:endParaRPr lang="zh-CN" sz="2800" b="0" kern="100" dirty="0"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39" marR="91539" marT="0" marB="0"/>
                </a:tc>
              </a:tr>
              <a:tr h="914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高盐（钠）可增加胃癌的发病</a:t>
                      </a:r>
                      <a:r>
                        <a:rPr lang="zh-CN" sz="2800" kern="0" dirty="0" smtClean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风险</a:t>
                      </a:r>
                      <a:r>
                        <a:rPr lang="en-US" altLang="zh-CN" sz="2800" kern="0" dirty="0" smtClean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(B)</a:t>
                      </a:r>
                      <a:endParaRPr lang="zh-CN" sz="2800" kern="100" dirty="0"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39" marR="9153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b="0" kern="100" dirty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亚洲、欧洲、美洲、拉丁美洲等成年人群，共</a:t>
                      </a:r>
                      <a:r>
                        <a:rPr lang="en-US" sz="2800" b="0" kern="100" dirty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2461536</a:t>
                      </a:r>
                      <a:r>
                        <a:rPr lang="zh-CN" sz="2800" b="0" kern="100" dirty="0">
                          <a:solidFill>
                            <a:srgbClr val="000099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人</a:t>
                      </a:r>
                      <a:endParaRPr lang="zh-CN" sz="2800" b="0" kern="100" dirty="0">
                        <a:solidFill>
                          <a:srgbClr val="000099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39" marR="91539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718" y="6238875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中国居民食盐摄入量及其来源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73083" y="2017713"/>
            <a:ext cx="6727418" cy="4114800"/>
          </a:xfrm>
        </p:spPr>
        <p:txBody>
          <a:bodyPr/>
          <a:lstStyle/>
          <a:p>
            <a:pPr marL="812800" indent="-81280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endParaRPr lang="en-US" altLang="zh-CN" dirty="0" smtClean="0">
              <a:solidFill>
                <a:srgbClr val="3333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dirty="0"/>
          </a:p>
        </p:txBody>
      </p:sp>
      <p:pic>
        <p:nvPicPr>
          <p:cNvPr id="36868" name="图表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136" y="1428736"/>
            <a:ext cx="8482494" cy="47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710" y="6238875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286048" y="1"/>
            <a:ext cx="722111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2800">
              <a:lnSpc>
                <a:spcPct val="140000"/>
              </a:lnSpc>
            </a:pPr>
            <a:r>
              <a:rPr lang="zh-CN" altLang="en-US" sz="360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3600" i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食用油</a:t>
            </a:r>
            <a:r>
              <a:rPr lang="zh-CN" altLang="en-US" sz="3600" i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的营养特点</a:t>
            </a:r>
            <a:endParaRPr lang="en-US" altLang="zh-CN" sz="3600" i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858107" y="1643051"/>
            <a:ext cx="1004768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400" i="0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▲</a:t>
            </a:r>
            <a:r>
              <a:rPr lang="zh-CN" altLang="en-US" sz="2800" i="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食用油</a:t>
            </a:r>
            <a:r>
              <a:rPr lang="zh-CN" altLang="zh-CN" sz="2800" i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包括植物油和动物油</a:t>
            </a:r>
            <a:r>
              <a:rPr lang="zh-CN" altLang="en-US" sz="2800" i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i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i="0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▲</a:t>
            </a:r>
            <a:r>
              <a:rPr lang="zh-CN" altLang="zh-CN" sz="2800" i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人体</a:t>
            </a:r>
            <a:r>
              <a:rPr lang="zh-CN" altLang="zh-CN" sz="2800" i="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必需脂肪酸和维生素</a:t>
            </a:r>
            <a:r>
              <a:rPr lang="en-US" altLang="zh-CN" sz="2800" i="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zh-CN" altLang="zh-CN" sz="2800" i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的重要来源，</a:t>
            </a:r>
            <a:r>
              <a:rPr lang="zh-CN" altLang="en-US" sz="2800" i="0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▲</a:t>
            </a:r>
            <a:r>
              <a:rPr lang="zh-CN" altLang="zh-CN" sz="2800" i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有助于食物中</a:t>
            </a:r>
            <a:r>
              <a:rPr lang="zh-CN" altLang="zh-CN" sz="2800" i="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脂溶性维生素</a:t>
            </a:r>
            <a:r>
              <a:rPr lang="zh-CN" altLang="zh-CN" sz="2800" i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的吸收利用。</a:t>
            </a:r>
            <a:endParaRPr lang="en-US" altLang="zh-CN" sz="2800" i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i="0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▲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烹调油提供</a:t>
            </a:r>
            <a:r>
              <a:rPr lang="zh-CN" altLang="en-US" sz="2800" i="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人体</a:t>
            </a:r>
            <a:r>
              <a:rPr lang="zh-CN" altLang="zh-CN" sz="2800" i="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所需脂肪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，约占总脂肪的</a:t>
            </a:r>
            <a:r>
              <a:rPr lang="en-US" altLang="zh-CN" sz="2800" i="0" dirty="0" smtClean="0">
                <a:latin typeface="微软雅黑" pitchFamily="34" charset="-122"/>
                <a:ea typeface="微软雅黑" pitchFamily="34" charset="-122"/>
              </a:rPr>
              <a:t>53%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左右。</a:t>
            </a:r>
            <a:endParaRPr lang="en-US" altLang="zh-CN" sz="2800" i="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800" i="0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▲</a:t>
            </a:r>
            <a:r>
              <a:rPr lang="zh-CN" altLang="zh-CN" sz="2800" i="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不同植物油</a:t>
            </a:r>
            <a:r>
              <a:rPr lang="zh-CN" altLang="en-US" sz="2800" i="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2800" i="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脂肪酸构成不同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。如橄榄油、茶油、菜籽油的单不饱和脂肪酸含量较高，玉米油、葵花籽油则富含亚油酸，胡麻油（亚麻籽油）中富含</a:t>
            </a:r>
            <a:r>
              <a:rPr lang="en-US" altLang="zh-CN" sz="2800" i="0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</a:t>
            </a:r>
            <a:r>
              <a:rPr lang="en-US" altLang="zh-CN" sz="2800" i="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zh-CN" sz="2800" i="0" dirty="0" smtClean="0">
                <a:latin typeface="微软雅黑" pitchFamily="34" charset="-122"/>
                <a:ea typeface="微软雅黑" pitchFamily="34" charset="-122"/>
              </a:rPr>
              <a:t>亚麻酸。</a:t>
            </a:r>
            <a:endParaRPr lang="en-US" altLang="zh-CN" sz="2800" i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34" y="6093296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科学证据：</a:t>
            </a:r>
            <a:r>
              <a:rPr lang="zh-CN" altLang="en-US" sz="3600" b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油脂与</a:t>
            </a:r>
            <a:r>
              <a:rPr lang="en-US" altLang="zh-CN" sz="3600" b="1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NCD</a:t>
            </a:r>
            <a:endParaRPr lang="zh-CN" altLang="en-US" smtClean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1144156" y="2571745"/>
          <a:ext cx="9857028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4612784"/>
                <a:gridCol w="5244244"/>
              </a:tblGrid>
              <a:tr h="793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solidFill>
                            <a:srgbClr val="3333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总油脂及动物脂肪摄入量增加可增加肥胖的发病</a:t>
                      </a:r>
                      <a:r>
                        <a:rPr lang="zh-CN" sz="2800" kern="0" dirty="0" smtClean="0">
                          <a:solidFill>
                            <a:srgbClr val="3333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风险</a:t>
                      </a:r>
                      <a:r>
                        <a:rPr lang="zh-CN" altLang="en-US" sz="2800" b="1" kern="0" dirty="0" smtClean="0">
                          <a:solidFill>
                            <a:srgbClr val="3333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（</a:t>
                      </a:r>
                      <a:r>
                        <a:rPr lang="en-US" altLang="zh-CN" sz="2800" b="1" kern="0" dirty="0" smtClean="0">
                          <a:solidFill>
                            <a:srgbClr val="3333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A</a:t>
                      </a:r>
                      <a:r>
                        <a:rPr lang="zh-CN" altLang="en-US" sz="2800" b="1" kern="0" dirty="0" smtClean="0">
                          <a:solidFill>
                            <a:srgbClr val="3333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）</a:t>
                      </a:r>
                      <a:endParaRPr lang="zh-CN" sz="2800" b="1" kern="100" dirty="0">
                        <a:solidFill>
                          <a:srgbClr val="3333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46" marR="91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美国、澳大利亚、亚洲、南非、南美洲和欧洲人群，共</a:t>
                      </a:r>
                      <a:r>
                        <a:rPr lang="en-US" sz="28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17598</a:t>
                      </a:r>
                      <a:r>
                        <a:rPr lang="zh-CN" sz="28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</a:t>
                      </a:r>
                    </a:p>
                  </a:txBody>
                  <a:tcPr marL="91546" marR="91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solidFill>
                            <a:srgbClr val="3333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摄入反式脂肪酸增加冠心病的发病</a:t>
                      </a:r>
                      <a:r>
                        <a:rPr lang="zh-CN" sz="2800" kern="0" dirty="0" smtClean="0">
                          <a:solidFill>
                            <a:srgbClr val="3333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风险</a:t>
                      </a:r>
                      <a:r>
                        <a:rPr lang="zh-CN" altLang="en-US" sz="2800" b="1" kern="0" dirty="0" smtClean="0">
                          <a:solidFill>
                            <a:srgbClr val="3333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（</a:t>
                      </a:r>
                      <a:r>
                        <a:rPr lang="en-US" altLang="zh-CN" sz="2800" b="1" kern="0" dirty="0" smtClean="0">
                          <a:solidFill>
                            <a:srgbClr val="3333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B</a:t>
                      </a:r>
                      <a:r>
                        <a:rPr lang="zh-CN" altLang="en-US" sz="2800" b="1" kern="0" dirty="0" smtClean="0">
                          <a:solidFill>
                            <a:srgbClr val="3333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）</a:t>
                      </a:r>
                      <a:endParaRPr lang="zh-CN" sz="2800" b="1" kern="100" dirty="0">
                        <a:solidFill>
                          <a:srgbClr val="3333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46" marR="91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欧洲、美国和亚洲人群，共</a:t>
                      </a:r>
                      <a:r>
                        <a:rPr lang="en-US" sz="28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1184166</a:t>
                      </a:r>
                      <a:r>
                        <a:rPr lang="zh-CN" sz="2800" kern="100" dirty="0"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</a:t>
                      </a:r>
                    </a:p>
                  </a:txBody>
                  <a:tcPr marL="91546" marR="91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34" y="6093296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中国居民食用油摄入量</a:t>
            </a:r>
            <a:endParaRPr lang="zh-CN" altLang="en-US" b="1" smtClean="0"/>
          </a:p>
        </p:txBody>
      </p:sp>
      <p:pic>
        <p:nvPicPr>
          <p:cNvPr id="4" name="图表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1636" y="1571626"/>
            <a:ext cx="8628045" cy="4321175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702" y="6238875"/>
            <a:ext cx="2447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xyy">
  <a:themeElements>
    <a:clrScheme name="gxyy 8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6FC01E"/>
      </a:accent1>
      <a:accent2>
        <a:srgbClr val="4F7913"/>
      </a:accent2>
      <a:accent3>
        <a:srgbClr val="FFFFFF"/>
      </a:accent3>
      <a:accent4>
        <a:srgbClr val="000000"/>
      </a:accent4>
      <a:accent5>
        <a:srgbClr val="BBDCAB"/>
      </a:accent5>
      <a:accent6>
        <a:srgbClr val="476D10"/>
      </a:accent6>
      <a:hlink>
        <a:srgbClr val="26420A"/>
      </a:hlink>
      <a:folHlink>
        <a:srgbClr val="7BD520"/>
      </a:folHlink>
    </a:clrScheme>
    <a:fontScheme name="gxyy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gxy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3B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DD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AEA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Pages>0</Pages>
  <Words>1584</Words>
  <Characters>0</Characters>
  <Application>Microsoft Office PowerPoint</Application>
  <DocSecurity>0</DocSecurity>
  <PresentationFormat>自定义</PresentationFormat>
  <Lines>0</Lines>
  <Paragraphs>162</Paragraphs>
  <Slides>23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gxyy</vt:lpstr>
      <vt:lpstr>幻灯片 1</vt:lpstr>
      <vt:lpstr>         内  容</vt:lpstr>
      <vt:lpstr>            关键推荐</vt:lpstr>
      <vt:lpstr>幻灯片 4</vt:lpstr>
      <vt:lpstr>    科学证据：食盐/钠与NCD</vt:lpstr>
      <vt:lpstr>中国居民食盐摄入量及其来源</vt:lpstr>
      <vt:lpstr>幻灯片 7</vt:lpstr>
      <vt:lpstr>科学证据：油脂与NCD</vt:lpstr>
      <vt:lpstr>中国居民食用油摄入量</vt:lpstr>
      <vt:lpstr>幻灯片 10</vt:lpstr>
      <vt:lpstr>科学证据：添加糖与NCD</vt:lpstr>
      <vt:lpstr>  中国居民糖的摄入量</vt:lpstr>
      <vt:lpstr>幻灯片 13</vt:lpstr>
      <vt:lpstr>科学证据：饮酒与健康</vt:lpstr>
      <vt:lpstr>      证据： 饮酒－冠心病</vt:lpstr>
      <vt:lpstr>    中国居民酒类摄入量</vt:lpstr>
      <vt:lpstr> 实践应用要点-少盐</vt:lpstr>
      <vt:lpstr>    实践应用要点-少油</vt:lpstr>
      <vt:lpstr>    实践应用要点-控糖</vt:lpstr>
      <vt:lpstr>      实践应用要点-限酒</vt:lpstr>
      <vt:lpstr>实践应用要点：科学喝水</vt:lpstr>
      <vt:lpstr>   看营养标签，明智选择食品</vt:lpstr>
      <vt:lpstr>幻灯片 23</vt:lpstr>
    </vt:vector>
  </TitlesOfParts>
  <Company>MC SYSTEM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单击此处添加标题文字</dc:title>
  <dc:creator>semir</dc:creator>
  <cp:lastModifiedBy>徼晓菲</cp:lastModifiedBy>
  <cp:revision>124</cp:revision>
  <dcterms:created xsi:type="dcterms:W3CDTF">2009-07-21T03:05:13Z</dcterms:created>
  <dcterms:modified xsi:type="dcterms:W3CDTF">2017-04-07T09:21:18Z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2052-9.1.0.4715</vt:lpwstr>
  </property>
</Properties>
</file>