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1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20" r:id="rId13"/>
  </p:sldIdLst>
  <p:sldSz cx="12204700" cy="6858000"/>
  <p:notesSz cx="6799263" cy="99298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DEEB7"/>
    <a:srgbClr val="FF3399"/>
    <a:srgbClr val="FBA3BE"/>
    <a:srgbClr val="9EB4FA"/>
    <a:srgbClr val="FED6F3"/>
    <a:srgbClr val="F92BCD"/>
    <a:srgbClr val="C41AC4"/>
    <a:srgbClr val="C98D15"/>
    <a:srgbClr val="D848DB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88676" autoAdjust="0"/>
  </p:normalViewPr>
  <p:slideViewPr>
    <p:cSldViewPr>
      <p:cViewPr varScale="1">
        <p:scale>
          <a:sx n="83" d="100"/>
          <a:sy n="83" d="100"/>
        </p:scale>
        <p:origin x="-462" y="-84"/>
      </p:cViewPr>
      <p:guideLst>
        <p:guide orient="horz" pos="2614"/>
        <p:guide orient="horz" pos="391"/>
        <p:guide orient="horz" pos="3961"/>
        <p:guide orient="horz" pos="210"/>
        <p:guide pos="7294"/>
        <p:guide pos="3844"/>
        <p:guide pos="3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78" y="-78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7088" cy="496967"/>
          </a:xfrm>
          <a:prstGeom prst="rect">
            <a:avLst/>
          </a:prstGeom>
        </p:spPr>
        <p:txBody>
          <a:bodyPr vert="horz" lIns="91443" tIns="45723" rIns="91443" bIns="45723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431260"/>
            <a:ext cx="2947088" cy="496967"/>
          </a:xfrm>
          <a:prstGeom prst="rect">
            <a:avLst/>
          </a:prstGeom>
        </p:spPr>
        <p:txBody>
          <a:bodyPr vert="horz" lIns="91443" tIns="45723" rIns="91443" bIns="45723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501" cy="49537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3" tIns="45723" rIns="91443" bIns="45723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87" y="1"/>
            <a:ext cx="2947088" cy="49537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3" tIns="45723" rIns="91443" bIns="457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5725" y="742950"/>
            <a:ext cx="66278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9" y="4715630"/>
            <a:ext cx="5440046" cy="446952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3" tIns="45723" rIns="91443" bIns="45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 smtClean="0"/>
              <a:t>单击此处编辑母版文本样式</a:t>
            </a:r>
          </a:p>
          <a:p>
            <a:pPr lvl="1"/>
            <a:r>
              <a:rPr lang="zh-CN" altLang="zh-CN" noProof="0" smtClean="0"/>
              <a:t>第二级</a:t>
            </a:r>
          </a:p>
          <a:p>
            <a:pPr lvl="2"/>
            <a:r>
              <a:rPr lang="zh-CN" altLang="zh-CN" noProof="0" smtClean="0"/>
              <a:t>第三级</a:t>
            </a:r>
          </a:p>
          <a:p>
            <a:pPr lvl="3"/>
            <a:r>
              <a:rPr lang="zh-CN" altLang="zh-CN" noProof="0" smtClean="0"/>
              <a:t>第四级</a:t>
            </a:r>
          </a:p>
          <a:p>
            <a:pPr lvl="4"/>
            <a:r>
              <a:rPr lang="zh-CN" altLang="zh-CN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260"/>
            <a:ext cx="2945501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3" tIns="45723" rIns="91443" bIns="45723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87" y="9431260"/>
            <a:ext cx="2947088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3" tIns="45723" rIns="91443" bIns="457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 i="0"/>
            </a:lvl1pPr>
          </a:lstStyle>
          <a:p>
            <a:pPr>
              <a:defRPr/>
            </a:pPr>
            <a:fld id="{78583CAB-7437-410A-B049-1333472AF1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A605E6-3BEA-4B9A-882C-6DFFAE8E3DB6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7813" cy="3724275"/>
          </a:xfrm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75" y="4717218"/>
            <a:ext cx="2448497" cy="1332125"/>
          </a:xfrm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D5EB7B-A23B-49A7-A469-4D6AAAEB966A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7813" cy="3724275"/>
          </a:xfrm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75" y="4717218"/>
            <a:ext cx="4985914" cy="4467940"/>
          </a:xfrm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36F047-6AC7-43E5-BB09-943EF2E29795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7813" cy="3724275"/>
          </a:xfrm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75" y="4717218"/>
            <a:ext cx="4985914" cy="4467940"/>
          </a:xfrm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5588" y="1122363"/>
            <a:ext cx="91535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5588" y="3602038"/>
            <a:ext cx="91535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4CD78FC7-F3C4-469F-9710-4B2CFC63A4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D8BF1263-6FE3-4EDA-B682-302EF398AC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052" y="315914"/>
            <a:ext cx="2737582" cy="5972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5068" y="315914"/>
            <a:ext cx="8013572" cy="5972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198FEB20-B5C7-4B14-B6B2-06C8E214CD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F5F234A0-AF63-4672-B084-6FEC1ECAE4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717" y="1709738"/>
            <a:ext cx="1052655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717" y="4589464"/>
            <a:ext cx="10526554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3EBE772F-A33F-4437-9103-0358AA1FBC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5069" y="1125538"/>
            <a:ext cx="5375576" cy="5162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4056" y="1125538"/>
            <a:ext cx="5375578" cy="5162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A835FCF8-C720-4928-AFF4-6152B58ECD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193" y="365126"/>
            <a:ext cx="10526554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1193" y="1681163"/>
            <a:ext cx="51636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1193" y="2505075"/>
            <a:ext cx="516368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8629" y="1681163"/>
            <a:ext cx="51891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8629" y="2505075"/>
            <a:ext cx="51891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F4FEECC5-D78A-4F0B-A280-CEF64140DE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F4F385E7-14AA-4F4A-9DA4-B1B5AD3DA9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09C2DA7F-A554-4110-8ECC-D555F162B3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193" y="457200"/>
            <a:ext cx="39368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9117" y="987426"/>
            <a:ext cx="617862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1193" y="2057400"/>
            <a:ext cx="39368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0063537C-21B6-42E8-A054-89E3AF11E19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193" y="457200"/>
            <a:ext cx="39368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9117" y="987426"/>
            <a:ext cx="617862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1193" y="2057400"/>
            <a:ext cx="39368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5C129AF8-524F-4510-95EA-4B62819EF8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1225343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625068" y="6288088"/>
            <a:ext cx="1854012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 cmpd="sng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de-DE" altLang="en-US" sz="1400" b="1" i="0" smtClean="0"/>
              <a:t>LOGO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5068" y="1125538"/>
            <a:ext cx="10954566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7817" y="6453188"/>
            <a:ext cx="192181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defRPr sz="1000" b="1"/>
            </a:lvl1pPr>
          </a:lstStyle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A45CBA2C-C06E-4872-8123-7C3C5E6AF0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625068" y="315913"/>
            <a:ext cx="10954566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g.cnsoc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-48247" y="-26987"/>
            <a:ext cx="12397689" cy="685800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 dirty="0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-48247" y="1700214"/>
            <a:ext cx="12397689" cy="4846637"/>
            <a:chOff x="-36512" y="1700610"/>
            <a:chExt cx="9289032" cy="4845462"/>
          </a:xfrm>
        </p:grpSpPr>
        <p:grpSp>
          <p:nvGrpSpPr>
            <p:cNvPr id="5" name="组合 4"/>
            <p:cNvGrpSpPr>
              <a:grpSpLocks/>
            </p:cNvGrpSpPr>
            <p:nvPr/>
          </p:nvGrpSpPr>
          <p:grpSpPr bwMode="auto">
            <a:xfrm>
              <a:off x="-36512" y="1700610"/>
              <a:ext cx="9289032" cy="3889299"/>
              <a:chOff x="-36512" y="1700610"/>
              <a:chExt cx="9289032" cy="3889299"/>
            </a:xfrm>
          </p:grpSpPr>
          <p:sp>
            <p:nvSpPr>
              <p:cNvPr id="3" name="矩形 2"/>
              <p:cNvSpPr/>
              <p:nvPr/>
            </p:nvSpPr>
            <p:spPr bwMode="auto">
              <a:xfrm>
                <a:off x="-36512" y="1844824"/>
                <a:ext cx="9289032" cy="3600871"/>
              </a:xfrm>
              <a:prstGeom prst="rect">
                <a:avLst/>
              </a:prstGeom>
              <a:gradFill flip="none" rotWithShape="1">
                <a:gsLst>
                  <a:gs pos="100000">
                    <a:srgbClr val="92D050"/>
                  </a:gs>
                  <a:gs pos="0">
                    <a:srgbClr val="AEDF41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 bwMode="auto">
              <a:xfrm>
                <a:off x="-36512" y="1700610"/>
                <a:ext cx="9289032" cy="14442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 bwMode="auto">
              <a:xfrm>
                <a:off x="-36512" y="5446202"/>
                <a:ext cx="9289032" cy="14442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  <p:pic>
          <p:nvPicPr>
            <p:cNvPr id="23561" name="图片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8304" y="4830903"/>
              <a:ext cx="1571742" cy="1715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7" name="文本框 5"/>
          <p:cNvSpPr txBox="1">
            <a:spLocks noChangeArrowheads="1"/>
          </p:cNvSpPr>
          <p:nvPr/>
        </p:nvSpPr>
        <p:spPr bwMode="auto">
          <a:xfrm>
            <a:off x="1091130" y="2357438"/>
            <a:ext cx="1036388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4800" b="1" i="0">
                <a:latin typeface="隶书" pitchFamily="49" charset="-122"/>
                <a:ea typeface="隶书" pitchFamily="49" charset="-122"/>
              </a:rPr>
              <a:t>《</a:t>
            </a:r>
            <a:r>
              <a:rPr lang="zh-CN" altLang="en-US" sz="4800" b="1" i="0">
                <a:latin typeface="隶书" pitchFamily="49" charset="-122"/>
                <a:ea typeface="隶书" pitchFamily="49" charset="-122"/>
              </a:rPr>
              <a:t>中国居民膳食指南（</a:t>
            </a:r>
            <a:r>
              <a:rPr lang="en-US" altLang="zh-CN" sz="4800" b="1" i="0">
                <a:latin typeface="隶书" pitchFamily="49" charset="-122"/>
                <a:ea typeface="隶书" pitchFamily="49" charset="-122"/>
              </a:rPr>
              <a:t>2016</a:t>
            </a:r>
            <a:r>
              <a:rPr lang="zh-CN" altLang="en-US" sz="4800" b="1" i="0">
                <a:latin typeface="隶书" pitchFamily="49" charset="-122"/>
                <a:ea typeface="隶书" pitchFamily="49" charset="-122"/>
              </a:rPr>
              <a:t>）</a:t>
            </a:r>
            <a:r>
              <a:rPr lang="en-US" altLang="zh-CN" sz="4800" b="1" i="0">
                <a:latin typeface="隶书" pitchFamily="49" charset="-122"/>
                <a:ea typeface="隶书" pitchFamily="49" charset="-122"/>
              </a:rPr>
              <a:t>》</a:t>
            </a:r>
          </a:p>
        </p:txBody>
      </p:sp>
      <p:sp>
        <p:nvSpPr>
          <p:cNvPr id="23558" name="文本框 11"/>
          <p:cNvSpPr txBox="1">
            <a:spLocks noChangeArrowheads="1"/>
          </p:cNvSpPr>
          <p:nvPr/>
        </p:nvSpPr>
        <p:spPr bwMode="auto">
          <a:xfrm>
            <a:off x="1508655" y="3286125"/>
            <a:ext cx="952140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i="0" dirty="0">
                <a:latin typeface="微软雅黑" pitchFamily="34" charset="-122"/>
                <a:ea typeface="微软雅黑" pitchFamily="34" charset="-122"/>
              </a:rPr>
              <a:t>核心</a:t>
            </a:r>
            <a:r>
              <a:rPr lang="zh-CN" altLang="en-US" sz="4000" b="1" i="0" dirty="0" smtClean="0">
                <a:latin typeface="微软雅黑" pitchFamily="34" charset="-122"/>
                <a:ea typeface="微软雅黑" pitchFamily="34" charset="-122"/>
              </a:rPr>
              <a:t>推荐四 ：</a:t>
            </a:r>
            <a:r>
              <a:rPr lang="zh-CN" altLang="zh-CN" sz="4000" b="1" i="0" dirty="0" smtClean="0">
                <a:latin typeface="微软雅黑" pitchFamily="34" charset="-122"/>
                <a:ea typeface="微软雅黑" pitchFamily="34" charset="-122"/>
              </a:rPr>
              <a:t>适量吃鱼、禽、蛋、瘦肉</a:t>
            </a:r>
            <a:endParaRPr lang="zh-CN" altLang="en-US" sz="4000" b="1" i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59" name="文本框 11"/>
          <p:cNvSpPr txBox="1">
            <a:spLocks noChangeArrowheads="1"/>
          </p:cNvSpPr>
          <p:nvPr/>
        </p:nvSpPr>
        <p:spPr bwMode="auto">
          <a:xfrm>
            <a:off x="2844733" y="4786313"/>
            <a:ext cx="696801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zh-CN" altLang="en-US" sz="2400" b="1" i="0"/>
              <a:t>膳食指南</a:t>
            </a:r>
            <a:r>
              <a:rPr lang="en-US" altLang="zh-CN" sz="2400" b="1" i="0"/>
              <a:t>2016</a:t>
            </a:r>
            <a:r>
              <a:rPr lang="zh-CN" altLang="en-US" sz="2400" b="1" i="0"/>
              <a:t>修订专家委员会</a:t>
            </a:r>
            <a:endParaRPr lang="en-US" altLang="zh-CN" sz="2400" b="1" i="0"/>
          </a:p>
        </p:txBody>
      </p:sp>
      <p:pic>
        <p:nvPicPr>
          <p:cNvPr id="15" name="Picture 5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694" y="260648"/>
            <a:ext cx="18692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3"/>
          <p:cNvSpPr txBox="1"/>
          <p:nvPr/>
        </p:nvSpPr>
        <p:spPr>
          <a:xfrm>
            <a:off x="2141910" y="188640"/>
            <a:ext cx="7560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000" b="1" i="0" spc="300" dirty="0" smtClean="0">
                <a:latin typeface="黑体" pitchFamily="2" charset="-122"/>
                <a:ea typeface="黑体" pitchFamily="2" charset="-122"/>
                <a:cs typeface="FZZongYi-M05S"/>
              </a:rPr>
              <a:t>健康中国行</a:t>
            </a:r>
            <a:r>
              <a:rPr kumimoji="1" lang="en-US" altLang="zh-CN" sz="3000" b="1" i="0" spc="300" dirty="0" smtClean="0">
                <a:latin typeface="黑体" pitchFamily="2" charset="-122"/>
                <a:ea typeface="黑体" pitchFamily="2" charset="-122"/>
                <a:cs typeface="FZZongYi-M05S"/>
              </a:rPr>
              <a:t>·</a:t>
            </a:r>
            <a:r>
              <a:rPr kumimoji="1" lang="zh-CN" altLang="en-US" sz="3000" b="1" i="0" spc="300" dirty="0" smtClean="0">
                <a:latin typeface="黑体" pitchFamily="2" charset="-122"/>
                <a:ea typeface="黑体" pitchFamily="2" charset="-122"/>
                <a:cs typeface="FZZongYi-M05S"/>
              </a:rPr>
              <a:t>合理膳食</a:t>
            </a:r>
            <a:endParaRPr kumimoji="1" lang="en-US" altLang="zh-CN" sz="3000" b="1" i="0" spc="300" dirty="0" smtClean="0">
              <a:latin typeface="黑体" pitchFamily="2" charset="-122"/>
              <a:ea typeface="黑体" pitchFamily="2" charset="-122"/>
              <a:cs typeface="FZZongYi-M05S"/>
            </a:endParaRPr>
          </a:p>
          <a:p>
            <a:endParaRPr kumimoji="1" lang="en-US" altLang="zh-CN" sz="1000" b="1" i="0" spc="300" dirty="0" smtClean="0">
              <a:latin typeface="楷体_GB2312" pitchFamily="49" charset="-122"/>
              <a:ea typeface="楷体_GB2312" pitchFamily="49" charset="-122"/>
              <a:cs typeface="FZZongYi-M05S"/>
            </a:endParaRPr>
          </a:p>
          <a:p>
            <a:r>
              <a:rPr kumimoji="1" lang="zh-CN" altLang="en-US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主办单位：国家卫生和计划生育委员会</a:t>
            </a:r>
          </a:p>
          <a:p>
            <a:r>
              <a:rPr kumimoji="1" lang="zh-CN" altLang="en-US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承办单位：中国健康教育中心</a:t>
            </a:r>
          </a:p>
          <a:p>
            <a:r>
              <a:rPr kumimoji="1" lang="zh-CN" altLang="en-US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技术支持：中国疾病预防控制中心营养与健康所、北京大学公卫学院营养与食品卫生系</a:t>
            </a:r>
            <a:endParaRPr kumimoji="1" lang="en-US" altLang="zh-CN" sz="1200" i="0" spc="300" dirty="0" smtClean="0">
              <a:latin typeface="楷体_GB2312" pitchFamily="49" charset="-122"/>
              <a:ea typeface="楷体_GB2312" pitchFamily="49" charset="-122"/>
              <a:cs typeface="FZZongYi-M05S"/>
            </a:endParaRPr>
          </a:p>
          <a:p>
            <a:r>
              <a:rPr kumimoji="1" lang="en-US" altLang="zh-CN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         </a:t>
            </a:r>
            <a:r>
              <a:rPr kumimoji="1" lang="zh-CN" altLang="en-US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中国营养学会、中国学生营养与健康促进会</a:t>
            </a:r>
          </a:p>
          <a:p>
            <a:endParaRPr kumimoji="1" lang="zh-CN" altLang="en-US" sz="3000" b="1" spc="300" dirty="0">
              <a:latin typeface="楷体_GB2312" pitchFamily="49" charset="-122"/>
              <a:ea typeface="楷体_GB2312" pitchFamily="49" charset="-122"/>
              <a:cs typeface="FZZongYi-M05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476747" y="214313"/>
            <a:ext cx="788220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360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实践应用</a:t>
            </a:r>
            <a:r>
              <a:rPr lang="zh-CN" altLang="en-US" sz="360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要点二：</a:t>
            </a:r>
            <a:r>
              <a:rPr lang="zh-CN" altLang="zh-CN" sz="360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合理烹调</a:t>
            </a:r>
            <a:endParaRPr lang="zh-CN" altLang="en-US" sz="360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47" name="矩形 3"/>
          <p:cNvSpPr>
            <a:spLocks noChangeArrowheads="1"/>
          </p:cNvSpPr>
          <p:nvPr/>
        </p:nvSpPr>
        <p:spPr bwMode="auto">
          <a:xfrm>
            <a:off x="1620937" y="1785938"/>
            <a:ext cx="788220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 i="0" dirty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炒、烧、爆、炖、蒸、熘、焖、炸、煨</a:t>
            </a:r>
            <a:r>
              <a:rPr lang="en-US" altLang="zh-CN" sz="2400" i="0" dirty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…</a:t>
            </a:r>
          </a:p>
          <a:p>
            <a:endParaRPr lang="en-US" altLang="zh-CN" sz="2400" i="0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i="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减少营养损失</a:t>
            </a:r>
            <a:r>
              <a:rPr lang="en-US" altLang="zh-CN" sz="2400" i="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400" i="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避免有害变化</a:t>
            </a:r>
            <a:endParaRPr lang="en-US" altLang="zh-CN" sz="2400" i="0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i="0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24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挂糊上浆，可增加口感，又可减少营养素丢失。</a:t>
            </a:r>
            <a:endParaRPr lang="en-US" altLang="zh-CN" sz="2400" i="0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i="0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24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多蒸煮，少烤炸。</a:t>
            </a:r>
            <a:endParaRPr lang="en-US" altLang="zh-CN" sz="2400" i="0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i="0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24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既要喝汤，更要吃肉。</a:t>
            </a:r>
            <a:endParaRPr lang="en-US" altLang="zh-CN" sz="2400" i="0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710" y="6021288"/>
            <a:ext cx="3200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0" y="214290"/>
            <a:ext cx="885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sz="360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实践应用</a:t>
            </a:r>
            <a:r>
              <a:rPr lang="zh-CN" altLang="en-US" sz="360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要点</a:t>
            </a:r>
            <a:r>
              <a:rPr lang="zh-CN" altLang="en-US" sz="3600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三：</a:t>
            </a:r>
            <a:r>
              <a:rPr lang="zh-CN" altLang="zh-CN" sz="3600" b="1" dirty="0" smtClean="0">
                <a:solidFill>
                  <a:srgbClr val="3333FF"/>
                </a:solidFill>
                <a:latin typeface="汉仪旗黑-55" pitchFamily="18" charset="-122"/>
                <a:ea typeface="汉仪旗黑-55" pitchFamily="18" charset="-122"/>
              </a:rPr>
              <a:t>少吃烟熏和腌制肉制品 </a:t>
            </a:r>
            <a:endParaRPr lang="en-US" altLang="zh-CN" sz="36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60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                  </a:t>
            </a:r>
            <a:endParaRPr lang="zh-CN" altLang="en-US" sz="3600" dirty="0">
              <a:solidFill>
                <a:srgbClr val="3333FF"/>
              </a:solidFill>
              <a:latin typeface="汉仪旗黑-55" pitchFamily="18" charset="-122"/>
              <a:ea typeface="汉仪旗黑-55" pitchFamily="18" charset="-122"/>
            </a:endParaRPr>
          </a:p>
        </p:txBody>
      </p:sp>
      <p:sp>
        <p:nvSpPr>
          <p:cNvPr id="32771" name="矩形 2"/>
          <p:cNvSpPr>
            <a:spLocks noChangeArrowheads="1"/>
          </p:cNvSpPr>
          <p:nvPr/>
        </p:nvSpPr>
        <p:spPr bwMode="auto">
          <a:xfrm>
            <a:off x="1430240" y="2643188"/>
            <a:ext cx="92827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特殊的风味</a:t>
            </a:r>
            <a:r>
              <a:rPr lang="zh-CN" altLang="en-US" sz="2400" i="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加工</a:t>
            </a:r>
            <a:r>
              <a:rPr lang="zh-CN" altLang="en-US" sz="2400" i="0" dirty="0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不仅使用了较多食盐，同时也存在一些食品安全问题，长期食用对人体健康带来风险</a:t>
            </a:r>
            <a:r>
              <a:rPr lang="zh-CN" altLang="en-US" sz="2400" i="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i="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i="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24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熏烟含有</a:t>
            </a:r>
            <a:r>
              <a:rPr lang="en-US" altLang="zh-CN" sz="24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zh-CN" sz="24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多种化合物，有些已证明有致癌作用，如环芳烃类和甲醛等，在熏制过程中可污染食品，</a:t>
            </a:r>
            <a:r>
              <a:rPr lang="zh-CN" altLang="en-US" sz="24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从而</a:t>
            </a:r>
            <a:r>
              <a:rPr lang="zh-CN" altLang="zh-CN" sz="24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增加人体肿瘤发生的风险</a:t>
            </a:r>
            <a:r>
              <a:rPr lang="zh-CN" altLang="en-US" sz="24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710" y="6021288"/>
            <a:ext cx="3200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7032536" y="3644901"/>
            <a:ext cx="387541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zh-CN" sz="1600">
                <a:solidFill>
                  <a:schemeClr val="bg1"/>
                </a:solidFill>
              </a:rPr>
              <a:t>单击添加您的公司信息</a:t>
            </a:r>
          </a:p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zh-CN" sz="1600">
                <a:solidFill>
                  <a:schemeClr val="bg1"/>
                </a:solidFill>
              </a:rPr>
              <a:t>（联系方式及落款）</a:t>
            </a: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7418170" y="2420939"/>
            <a:ext cx="3290607" cy="1044575"/>
            <a:chOff x="0" y="0"/>
            <a:chExt cx="1293" cy="548"/>
          </a:xfrm>
        </p:grpSpPr>
        <p:sp>
          <p:nvSpPr>
            <p:cNvPr id="13326" name="WordArt 5"/>
            <p:cNvSpPr>
              <a:spLocks noChangeArrowheads="1" noChangeShapeType="1"/>
            </p:cNvSpPr>
            <p:nvPr/>
          </p:nvSpPr>
          <p:spPr bwMode="auto">
            <a:xfrm>
              <a:off x="0" y="0"/>
              <a:ext cx="1293" cy="31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黑体"/>
                  <a:ea typeface="黑体"/>
                </a:rPr>
                <a:t>谢谢</a:t>
              </a:r>
            </a:p>
          </p:txBody>
        </p:sp>
        <p:sp>
          <p:nvSpPr>
            <p:cNvPr id="13327" name="WordArt 6"/>
            <p:cNvSpPr>
              <a:spLocks noChangeArrowheads="1" noChangeShapeType="1"/>
            </p:cNvSpPr>
            <p:nvPr/>
          </p:nvSpPr>
          <p:spPr bwMode="auto">
            <a:xfrm flipV="1">
              <a:off x="0" y="332"/>
              <a:ext cx="1293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24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1">
                      <a:alpha val="18039"/>
                    </a:schemeClr>
                  </a:solidFill>
                  <a:latin typeface="黑体"/>
                  <a:ea typeface="黑体"/>
                </a:rPr>
                <a:t>谢谢观赏</a:t>
              </a:r>
            </a:p>
          </p:txBody>
        </p:sp>
      </p:grpSp>
      <p:grpSp>
        <p:nvGrpSpPr>
          <p:cNvPr id="13316" name="组合 8"/>
          <p:cNvGrpSpPr>
            <a:grpSpLocks/>
          </p:cNvGrpSpPr>
          <p:nvPr/>
        </p:nvGrpSpPr>
        <p:grpSpPr bwMode="auto">
          <a:xfrm>
            <a:off x="0" y="1785938"/>
            <a:ext cx="12204700" cy="4918075"/>
            <a:chOff x="-36512" y="1700610"/>
            <a:chExt cx="9289032" cy="4845462"/>
          </a:xfrm>
        </p:grpSpPr>
        <p:grpSp>
          <p:nvGrpSpPr>
            <p:cNvPr id="13319" name="组合 4"/>
            <p:cNvGrpSpPr>
              <a:grpSpLocks/>
            </p:cNvGrpSpPr>
            <p:nvPr/>
          </p:nvGrpSpPr>
          <p:grpSpPr bwMode="auto">
            <a:xfrm>
              <a:off x="-36512" y="1700610"/>
              <a:ext cx="9289032" cy="3890019"/>
              <a:chOff x="-36512" y="1700610"/>
              <a:chExt cx="9289032" cy="3890019"/>
            </a:xfrm>
          </p:grpSpPr>
          <p:sp>
            <p:nvSpPr>
              <p:cNvPr id="11" name="矩形 2"/>
              <p:cNvSpPr/>
              <p:nvPr/>
            </p:nvSpPr>
            <p:spPr bwMode="auto">
              <a:xfrm>
                <a:off x="-36512" y="1844824"/>
                <a:ext cx="9289032" cy="3600871"/>
              </a:xfrm>
              <a:prstGeom prst="rect">
                <a:avLst/>
              </a:prstGeom>
              <a:gradFill flip="none" rotWithShape="1">
                <a:gsLst>
                  <a:gs pos="100000">
                    <a:srgbClr val="92D050"/>
                  </a:gs>
                  <a:gs pos="0">
                    <a:srgbClr val="AEDF41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 bwMode="auto">
              <a:xfrm>
                <a:off x="-36512" y="1700610"/>
                <a:ext cx="9289032" cy="14389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-36512" y="5446536"/>
                <a:ext cx="9289032" cy="14389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3320" name="图片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8304" y="4830903"/>
              <a:ext cx="1571742" cy="1715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组合 8"/>
          <p:cNvGrpSpPr>
            <a:grpSpLocks/>
          </p:cNvGrpSpPr>
          <p:nvPr/>
        </p:nvGrpSpPr>
        <p:grpSpPr bwMode="auto">
          <a:xfrm>
            <a:off x="0" y="1785938"/>
            <a:ext cx="12204700" cy="4918075"/>
            <a:chOff x="-36512" y="1700610"/>
            <a:chExt cx="9289032" cy="4845462"/>
          </a:xfrm>
        </p:grpSpPr>
        <p:grpSp>
          <p:nvGrpSpPr>
            <p:cNvPr id="42" name="组合 4"/>
            <p:cNvGrpSpPr>
              <a:grpSpLocks/>
            </p:cNvGrpSpPr>
            <p:nvPr/>
          </p:nvGrpSpPr>
          <p:grpSpPr bwMode="auto">
            <a:xfrm>
              <a:off x="-36512" y="1700610"/>
              <a:ext cx="9289032" cy="3889820"/>
              <a:chOff x="-36512" y="1700610"/>
              <a:chExt cx="9289032" cy="3889820"/>
            </a:xfrm>
          </p:grpSpPr>
          <p:sp>
            <p:nvSpPr>
              <p:cNvPr id="44" name="矩形 2"/>
              <p:cNvSpPr/>
              <p:nvPr/>
            </p:nvSpPr>
            <p:spPr bwMode="auto">
              <a:xfrm>
                <a:off x="-36512" y="1844824"/>
                <a:ext cx="9289032" cy="3600871"/>
              </a:xfrm>
              <a:prstGeom prst="rect">
                <a:avLst/>
              </a:prstGeom>
              <a:gradFill flip="none" rotWithShape="1">
                <a:gsLst>
                  <a:gs pos="100000">
                    <a:srgbClr val="92D050"/>
                  </a:gs>
                  <a:gs pos="0">
                    <a:srgbClr val="AEDF41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 bwMode="auto">
              <a:xfrm>
                <a:off x="-36512" y="1700610"/>
                <a:ext cx="9289032" cy="14389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 bwMode="auto">
              <a:xfrm>
                <a:off x="-36512" y="5446536"/>
                <a:ext cx="9289032" cy="14389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43" name="图片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8304" y="4830903"/>
              <a:ext cx="1571742" cy="1715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组合 47"/>
          <p:cNvGrpSpPr/>
          <p:nvPr/>
        </p:nvGrpSpPr>
        <p:grpSpPr>
          <a:xfrm>
            <a:off x="887376" y="2571744"/>
            <a:ext cx="10149716" cy="3785652"/>
            <a:chOff x="291272" y="2357430"/>
            <a:chExt cx="10149716" cy="3785652"/>
          </a:xfrm>
        </p:grpSpPr>
        <p:sp>
          <p:nvSpPr>
            <p:cNvPr id="49" name="TextBox 48"/>
            <p:cNvSpPr txBox="1"/>
            <p:nvPr/>
          </p:nvSpPr>
          <p:spPr>
            <a:xfrm>
              <a:off x="291272" y="2357430"/>
              <a:ext cx="1014971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0" dirty="0" smtClean="0"/>
                <a:t>更多信息请关注：</a:t>
              </a:r>
              <a:endParaRPr lang="en-US" altLang="zh-CN" sz="2400" b="1" i="0" dirty="0" smtClean="0"/>
            </a:p>
            <a:p>
              <a:endParaRPr lang="en-US" altLang="zh-CN" sz="2400" b="1" i="0" dirty="0" smtClean="0"/>
            </a:p>
            <a:p>
              <a:r>
                <a:rPr lang="en-US" altLang="zh-CN" sz="2400" b="1" i="0" dirty="0" smtClean="0"/>
                <a:t>1</a:t>
              </a:r>
              <a:r>
                <a:rPr lang="zh-CN" altLang="en-US" sz="2400" b="1" i="0" dirty="0" smtClean="0"/>
                <a:t>、</a:t>
              </a:r>
              <a:r>
                <a:rPr lang="en-US" altLang="zh-CN" sz="2400" b="1" i="0" dirty="0" smtClean="0"/>
                <a:t>《</a:t>
              </a:r>
              <a:r>
                <a:rPr lang="zh-CN" altLang="en-US" sz="2400" b="1" i="0" dirty="0" smtClean="0"/>
                <a:t>中国居民膳食指南</a:t>
              </a:r>
              <a:r>
                <a:rPr lang="en-US" altLang="zh-CN" sz="2400" b="1" i="0" dirty="0" smtClean="0"/>
                <a:t>》</a:t>
              </a:r>
              <a:r>
                <a:rPr lang="zh-CN" altLang="en-US" sz="2400" b="1" i="0" dirty="0" smtClean="0"/>
                <a:t>网站</a:t>
              </a:r>
              <a:r>
                <a:rPr lang="en-US" altLang="zh-CN" sz="2400" b="1" i="0" dirty="0" smtClean="0"/>
                <a:t>--- </a:t>
              </a:r>
              <a:r>
                <a:rPr lang="en-US" altLang="zh-CN" sz="2400" b="1" i="0" dirty="0" smtClean="0">
                  <a:hlinkClick r:id="rId3"/>
                </a:rPr>
                <a:t>http://dg.cnsoc.org/</a:t>
              </a:r>
              <a:endParaRPr lang="en-US" altLang="zh-CN" sz="2400" b="1" i="0" dirty="0" smtClean="0"/>
            </a:p>
            <a:p>
              <a:endParaRPr lang="en-US" altLang="zh-CN" sz="2400" b="1" i="0" dirty="0" smtClean="0"/>
            </a:p>
            <a:p>
              <a:endParaRPr lang="en-US" altLang="zh-CN" sz="2400" b="1" i="0" dirty="0" smtClean="0"/>
            </a:p>
            <a:p>
              <a:r>
                <a:rPr lang="en-US" altLang="zh-CN" sz="2400" b="1" i="0" dirty="0" smtClean="0"/>
                <a:t>2</a:t>
              </a:r>
              <a:r>
                <a:rPr lang="zh-CN" altLang="en-US" sz="2400" b="1" i="0" dirty="0" smtClean="0"/>
                <a:t>、微信公众平台：中国营养界                     中国好营养</a:t>
              </a:r>
              <a:endParaRPr lang="en-US" altLang="zh-CN" sz="2400" b="1" i="0" dirty="0" smtClean="0"/>
            </a:p>
            <a:p>
              <a:endParaRPr lang="en-US" altLang="zh-CN" sz="2400" b="1" dirty="0" smtClean="0"/>
            </a:p>
            <a:p>
              <a:endParaRPr lang="en-US" altLang="zh-CN" sz="2400" b="1" dirty="0" smtClean="0"/>
            </a:p>
            <a:p>
              <a:endParaRPr lang="en-US" altLang="zh-CN" sz="2400" b="1" dirty="0" smtClean="0"/>
            </a:p>
            <a:p>
              <a:endParaRPr lang="en-US" altLang="zh-CN" sz="2400" b="1" dirty="0" smtClean="0"/>
            </a:p>
          </p:txBody>
        </p:sp>
        <p:pic>
          <p:nvPicPr>
            <p:cNvPr id="50" name="Picture 2" descr="E:\1602\中国营养界微信\存档文件\二维码\中国好营养二维码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35138" y="3786190"/>
              <a:ext cx="1285884" cy="1285884"/>
            </a:xfrm>
            <a:prstGeom prst="rect">
              <a:avLst/>
            </a:prstGeom>
            <a:noFill/>
          </p:spPr>
        </p:pic>
        <p:pic>
          <p:nvPicPr>
            <p:cNvPr id="51" name="Picture 3" descr="E:\1602\中国营养界微信\存档文件\二维码\中国营养界二维码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8990" y="3857628"/>
              <a:ext cx="1285884" cy="1285884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3220230" y="4572008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i="0" dirty="0" smtClean="0"/>
                <a:t>（科学）</a:t>
              </a:r>
              <a:endParaRPr lang="zh-CN" altLang="en-US" b="1" i="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34940" y="4572008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i="0" dirty="0" smtClean="0"/>
                <a:t>（科普）</a:t>
              </a:r>
              <a:endParaRPr lang="zh-CN" altLang="en-US" b="1" i="0" dirty="0"/>
            </a:p>
          </p:txBody>
        </p:sp>
      </p:grpSp>
      <p:pic>
        <p:nvPicPr>
          <p:cNvPr id="26" name="Picture 5" descr="图片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694" y="260648"/>
            <a:ext cx="18692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本框 3"/>
          <p:cNvSpPr txBox="1"/>
          <p:nvPr/>
        </p:nvSpPr>
        <p:spPr>
          <a:xfrm>
            <a:off x="2069902" y="188640"/>
            <a:ext cx="7560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000" b="1" i="0" spc="300" dirty="0" smtClean="0">
                <a:latin typeface="黑体" pitchFamily="2" charset="-122"/>
                <a:ea typeface="黑体" pitchFamily="2" charset="-122"/>
                <a:cs typeface="FZZongYi-M05S"/>
              </a:rPr>
              <a:t>健康中国行</a:t>
            </a:r>
            <a:r>
              <a:rPr kumimoji="1" lang="en-US" altLang="zh-CN" sz="3000" b="1" i="0" spc="300" dirty="0" smtClean="0">
                <a:latin typeface="黑体" pitchFamily="2" charset="-122"/>
                <a:ea typeface="黑体" pitchFamily="2" charset="-122"/>
                <a:cs typeface="FZZongYi-M05S"/>
              </a:rPr>
              <a:t>·</a:t>
            </a:r>
            <a:r>
              <a:rPr kumimoji="1" lang="zh-CN" altLang="en-US" sz="3000" b="1" i="0" spc="300" dirty="0" smtClean="0">
                <a:latin typeface="黑体" pitchFamily="2" charset="-122"/>
                <a:ea typeface="黑体" pitchFamily="2" charset="-122"/>
                <a:cs typeface="FZZongYi-M05S"/>
              </a:rPr>
              <a:t>合理膳食</a:t>
            </a:r>
            <a:endParaRPr kumimoji="1" lang="en-US" altLang="zh-CN" sz="3000" b="1" i="0" spc="300" dirty="0" smtClean="0">
              <a:latin typeface="黑体" pitchFamily="2" charset="-122"/>
              <a:ea typeface="黑体" pitchFamily="2" charset="-122"/>
              <a:cs typeface="FZZongYi-M05S"/>
            </a:endParaRPr>
          </a:p>
          <a:p>
            <a:endParaRPr kumimoji="1" lang="en-US" altLang="zh-CN" sz="1000" b="1" i="0" spc="300" dirty="0" smtClean="0">
              <a:latin typeface="楷体_GB2312" pitchFamily="49" charset="-122"/>
              <a:ea typeface="楷体_GB2312" pitchFamily="49" charset="-122"/>
              <a:cs typeface="FZZongYi-M05S"/>
            </a:endParaRPr>
          </a:p>
          <a:p>
            <a:r>
              <a:rPr kumimoji="1" lang="zh-CN" altLang="en-US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主办单位：国家卫生和计划生育委员会</a:t>
            </a:r>
          </a:p>
          <a:p>
            <a:r>
              <a:rPr kumimoji="1" lang="zh-CN" altLang="en-US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承办单位：中国健康教育中心</a:t>
            </a:r>
          </a:p>
          <a:p>
            <a:r>
              <a:rPr kumimoji="1" lang="zh-CN" altLang="en-US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技术支持：中国疾病预防控制中心营养与健康所、北京大学公卫学院营养与食品卫生系</a:t>
            </a:r>
            <a:endParaRPr kumimoji="1" lang="en-US" altLang="zh-CN" sz="1200" i="0" spc="300" dirty="0" smtClean="0">
              <a:latin typeface="楷体_GB2312" pitchFamily="49" charset="-122"/>
              <a:ea typeface="楷体_GB2312" pitchFamily="49" charset="-122"/>
              <a:cs typeface="FZZongYi-M05S"/>
            </a:endParaRPr>
          </a:p>
          <a:p>
            <a:r>
              <a:rPr kumimoji="1" lang="en-US" altLang="zh-CN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         </a:t>
            </a:r>
            <a:r>
              <a:rPr kumimoji="1" lang="zh-CN" altLang="en-US" sz="1200" i="0" spc="300" dirty="0" smtClean="0">
                <a:latin typeface="楷体_GB2312" pitchFamily="49" charset="-122"/>
                <a:ea typeface="楷体_GB2312" pitchFamily="49" charset="-122"/>
                <a:cs typeface="FZZongYi-M05S"/>
              </a:rPr>
              <a:t>中国营养学会、中国学生营养与健康促进会</a:t>
            </a:r>
          </a:p>
          <a:p>
            <a:endParaRPr kumimoji="1" lang="zh-CN" altLang="en-US" sz="3000" b="1" spc="300" dirty="0">
              <a:latin typeface="楷体_GB2312" pitchFamily="49" charset="-122"/>
              <a:ea typeface="楷体_GB2312" pitchFamily="49" charset="-122"/>
              <a:cs typeface="FZZongYi-M05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1528781" cy="1006475"/>
          </a:xfrm>
        </p:spPr>
        <p:txBody>
          <a:bodyPr/>
          <a:lstStyle/>
          <a:p>
            <a:pPr eaLnBrk="1" hangingPunct="1"/>
            <a:r>
              <a:rPr lang="en-US" altLang="zh-CN" sz="6000" b="1" dirty="0" smtClean="0">
                <a:ea typeface="黑体" pitchFamily="2" charset="-122"/>
              </a:rPr>
              <a:t>         </a:t>
            </a:r>
            <a:r>
              <a:rPr lang="zh-CN" altLang="en-US" sz="36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内  容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88436" y="2060576"/>
            <a:ext cx="6581215" cy="3368689"/>
          </a:xfrm>
        </p:spPr>
        <p:txBody>
          <a:bodyPr/>
          <a:lstStyle/>
          <a:p>
            <a:pPr marL="812800" indent="-812800" eaLnBrk="1" hangingPunct="1">
              <a:lnSpc>
                <a:spcPct val="140000"/>
              </a:lnSpc>
              <a:buFont typeface="Wingdings" pitchFamily="2" charset="2"/>
              <a:buChar char="u"/>
            </a:pPr>
            <a:r>
              <a:rPr lang="zh-CN" altLang="en-US" sz="4000" b="1" dirty="0" smtClean="0">
                <a:latin typeface="楷体_GB2312" pitchFamily="49" charset="-122"/>
                <a:ea typeface="楷体_GB2312" pitchFamily="49" charset="-122"/>
              </a:rPr>
              <a:t>关键推荐内容</a:t>
            </a:r>
            <a:endParaRPr lang="en-US" altLang="zh-CN" sz="40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812800" indent="-812800" eaLnBrk="1" hangingPunct="1">
              <a:lnSpc>
                <a:spcPct val="140000"/>
              </a:lnSpc>
              <a:buFont typeface="Wingdings" pitchFamily="2" charset="2"/>
              <a:buChar char="u"/>
            </a:pPr>
            <a:r>
              <a:rPr lang="zh-CN" altLang="en-US" sz="4000" b="1" dirty="0" smtClean="0">
                <a:latin typeface="楷体_GB2312" pitchFamily="49" charset="-122"/>
                <a:ea typeface="楷体_GB2312" pitchFamily="49" charset="-122"/>
              </a:rPr>
              <a:t>科学证据</a:t>
            </a:r>
            <a:endParaRPr lang="en-US" altLang="zh-CN" sz="40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812800" indent="-812800" eaLnBrk="1" hangingPunct="1">
              <a:lnSpc>
                <a:spcPct val="140000"/>
              </a:lnSpc>
              <a:buFont typeface="Wingdings" pitchFamily="2" charset="2"/>
              <a:buChar char="u"/>
            </a:pPr>
            <a:r>
              <a:rPr lang="zh-CN" altLang="en-US" sz="4000" b="1" dirty="0" smtClean="0">
                <a:latin typeface="楷体_GB2312" pitchFamily="49" charset="-122"/>
                <a:ea typeface="楷体_GB2312" pitchFamily="49" charset="-122"/>
              </a:rPr>
              <a:t>实践应用要点</a:t>
            </a:r>
            <a:endParaRPr lang="en-US" altLang="zh-CN" sz="40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812800" indent="-812800" eaLnBrk="1" hangingPunct="1">
              <a:lnSpc>
                <a:spcPct val="140000"/>
              </a:lnSpc>
              <a:buFont typeface="Wingdings" pitchFamily="2" charset="2"/>
              <a:buNone/>
            </a:pPr>
            <a:endParaRPr lang="zh-CN" altLang="en-US" sz="3600" b="1" dirty="0" smtClean="0">
              <a:solidFill>
                <a:schemeClr val="folHlink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734" y="6021288"/>
            <a:ext cx="3200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     </a:t>
            </a:r>
            <a:r>
              <a:rPr lang="en-US" altLang="zh-CN" sz="3600" b="1" dirty="0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3600" b="1" dirty="0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关键推荐</a:t>
            </a:r>
            <a:r>
              <a:rPr lang="en-US" altLang="zh-CN" sz="3600" b="1" dirty="0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】</a:t>
            </a:r>
            <a:endParaRPr lang="zh-CN" altLang="en-US" sz="3600" dirty="0" smtClean="0">
              <a:solidFill>
                <a:srgbClr val="99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>
          <a:xfrm>
            <a:off x="1458880" y="1071546"/>
            <a:ext cx="9888564" cy="5373687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鱼、禽、蛋和瘦肉摄入要适量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;</a:t>
            </a:r>
            <a:endParaRPr lang="zh-CN" altLang="en-US" sz="3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每周吃鱼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280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525g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，畜禽肉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280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525g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蛋类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280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350g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，平均每天摄入总量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120-200g;</a:t>
            </a:r>
            <a:endParaRPr lang="zh-CN" altLang="en-US" sz="3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优先选择鱼和禽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;</a:t>
            </a:r>
            <a:endParaRPr lang="zh-CN" altLang="en-US" sz="3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吃鸡蛋不弃蛋黄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;</a:t>
            </a:r>
            <a:endParaRPr lang="zh-CN" altLang="en-US" sz="3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少吃肥肉、烟熏和腌制肉食品。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0775"/>
            <a:ext cx="3200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6749" y="1844675"/>
            <a:ext cx="9899368" cy="3887788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共性：</a:t>
            </a:r>
            <a:r>
              <a:rPr lang="zh-CN" alt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鱼、禽、蛋、</a:t>
            </a:r>
            <a:r>
              <a:rPr lang="zh-CN" alt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瘦肉</a:t>
            </a:r>
            <a:r>
              <a:rPr lang="en-US" altLang="zh-CN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=</a:t>
            </a:r>
            <a:r>
              <a:rPr lang="zh-CN" alt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动物性食物。优质蛋白质、  </a:t>
            </a:r>
            <a:r>
              <a:rPr lang="en-US" altLang="zh-CN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脂溶性维生素和某些矿物质的良好来源。</a:t>
            </a:r>
            <a:r>
              <a:rPr lang="en-US" altLang="zh-CN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▲</a:t>
            </a:r>
            <a:r>
              <a:rPr lang="zh-CN" altLang="en-US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鱼类</a:t>
            </a:r>
            <a:r>
              <a:rPr lang="zh-CN" altLang="en-US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含有较多的不饱和脂肪酸，有些鱼类富含二十碳五烯酸（</a:t>
            </a:r>
            <a:r>
              <a:rPr lang="en-US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EPA</a:t>
            </a:r>
            <a:r>
              <a:rPr lang="zh-CN" altLang="en-US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）和二十二碳六烯酸（</a:t>
            </a:r>
            <a:r>
              <a:rPr lang="en-US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DHA</a:t>
            </a:r>
            <a:r>
              <a:rPr lang="zh-CN" altLang="en-US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▲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禽类</a:t>
            </a:r>
            <a:r>
              <a:rPr lang="zh-CN" altLang="en-US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脂肪含量相对较低。</a:t>
            </a:r>
            <a:r>
              <a:rPr lang="en-US" altLang="zh-CN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▲</a:t>
            </a:r>
            <a:r>
              <a:rPr lang="zh-CN" altLang="en-US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蛋类</a:t>
            </a:r>
            <a:r>
              <a:rPr lang="zh-CN" altLang="en-US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各种营养成分比较齐全，营养价值高，但胆固醇含量也高，摄入量不宜过多。</a:t>
            </a:r>
            <a:r>
              <a:rPr lang="zh-CN" altLang="en-US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r>
              <a:rPr lang="en-US" altLang="zh-C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▲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畜肉类</a:t>
            </a:r>
            <a:r>
              <a:rPr lang="zh-CN" altLang="en-US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中铁的利用较好，</a:t>
            </a:r>
            <a:r>
              <a:rPr lang="zh-CN" altLang="en-US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但</a:t>
            </a:r>
            <a:r>
              <a:rPr lang="zh-CN" altLang="en-US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饱和脂肪酸含量较高。</a:t>
            </a:r>
            <a:r>
              <a:rPr lang="en-US" altLang="zh-CN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000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烟熏和腌制肉类</a:t>
            </a:r>
            <a:r>
              <a:rPr lang="zh-CN" altLang="en-US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在加工过程中易遭受一些致癌物污染。</a:t>
            </a:r>
            <a:endParaRPr lang="zh-CN" altLang="en-US" b="1" dirty="0" smtClean="0">
              <a:solidFill>
                <a:srgbClr val="1C1C1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90699" y="214313"/>
            <a:ext cx="922768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i="0" dirty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鱼、禽、蛋、肉：营养</a:t>
            </a:r>
            <a:r>
              <a:rPr lang="zh-CN" altLang="en-US" sz="3600" i="0" dirty="0" smtClean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特点</a:t>
            </a:r>
            <a:endParaRPr lang="zh-CN" altLang="en-US" sz="3600" i="0" dirty="0">
              <a:solidFill>
                <a:srgbClr val="3333FF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718" y="6021288"/>
            <a:ext cx="3200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2"/>
          <p:cNvSpPr>
            <a:spLocks noChangeArrowheads="1"/>
          </p:cNvSpPr>
          <p:nvPr/>
        </p:nvSpPr>
        <p:spPr bwMode="auto">
          <a:xfrm>
            <a:off x="381397" y="214313"/>
            <a:ext cx="9725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3600" i="0" dirty="0" smtClean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科学</a:t>
            </a:r>
            <a:r>
              <a:rPr lang="zh-CN" altLang="en-US" sz="3600" i="0" dirty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证据</a:t>
            </a:r>
            <a:r>
              <a:rPr lang="zh-CN" altLang="en-US" sz="3600" i="0" dirty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3600" i="0" dirty="0" smtClean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鱼肉、畜肉与</a:t>
            </a:r>
            <a:r>
              <a:rPr lang="zh-CN" altLang="en-US" sz="3600" i="0" dirty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人体健康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15872" y="1357298"/>
          <a:ext cx="10107088" cy="1571636"/>
        </p:xfrm>
        <a:graphic>
          <a:graphicData uri="http://schemas.openxmlformats.org/drawingml/2006/table">
            <a:tbl>
              <a:tblPr/>
              <a:tblGrid>
                <a:gridCol w="3519713"/>
                <a:gridCol w="6587375"/>
              </a:tblGrid>
              <a:tr h="7858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0" dirty="0" smtClean="0">
                          <a:solidFill>
                            <a:srgbClr val="0066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降低</a:t>
                      </a:r>
                      <a:r>
                        <a:rPr lang="zh-CN" sz="2400" kern="0" dirty="0">
                          <a:solidFill>
                            <a:srgbClr val="0066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心血管疾病的发病</a:t>
                      </a:r>
                      <a:r>
                        <a:rPr lang="zh-CN" sz="2400" kern="0" dirty="0" smtClean="0">
                          <a:solidFill>
                            <a:srgbClr val="0066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风险</a:t>
                      </a:r>
                      <a:r>
                        <a:rPr lang="zh-CN" altLang="en-US" sz="2400" kern="0" dirty="0" smtClean="0">
                          <a:solidFill>
                            <a:srgbClr val="0066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（</a:t>
                      </a:r>
                      <a:r>
                        <a:rPr lang="en-US" altLang="zh-CN" sz="2400" kern="0" dirty="0" smtClean="0">
                          <a:solidFill>
                            <a:srgbClr val="0066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B</a:t>
                      </a:r>
                      <a:r>
                        <a:rPr lang="zh-CN" altLang="en-US" sz="2400" kern="0" dirty="0" smtClean="0">
                          <a:solidFill>
                            <a:srgbClr val="0066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级）</a:t>
                      </a:r>
                      <a:endParaRPr lang="zh-CN" sz="2400" kern="100" dirty="0">
                        <a:solidFill>
                          <a:srgbClr val="006600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35" marR="91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中国、美国、丹麦、荷兰、日本、芬兰、瑞典、孟加拉国和韩国</a:t>
                      </a:r>
                      <a:r>
                        <a:rPr lang="zh-CN" sz="2400" kern="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人群</a:t>
                      </a: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，共</a:t>
                      </a: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992688</a:t>
                      </a: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人</a:t>
                      </a:r>
                    </a:p>
                  </a:txBody>
                  <a:tcPr marL="91535" marR="91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0" dirty="0" smtClean="0">
                          <a:solidFill>
                            <a:srgbClr val="0066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降低</a:t>
                      </a:r>
                      <a:r>
                        <a:rPr lang="zh-CN" sz="2400" kern="0" dirty="0">
                          <a:solidFill>
                            <a:srgbClr val="0066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脑卒中的发病</a:t>
                      </a:r>
                      <a:r>
                        <a:rPr lang="zh-CN" sz="2400" kern="0" dirty="0" smtClean="0">
                          <a:solidFill>
                            <a:srgbClr val="0066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风险</a:t>
                      </a:r>
                      <a:r>
                        <a:rPr lang="zh-CN" altLang="en-US" sz="2400" kern="0" dirty="0" smtClean="0">
                          <a:solidFill>
                            <a:srgbClr val="0066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（</a:t>
                      </a:r>
                      <a:r>
                        <a:rPr lang="en-US" altLang="zh-CN" sz="2400" kern="0" dirty="0" smtClean="0">
                          <a:solidFill>
                            <a:srgbClr val="0066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B</a:t>
                      </a:r>
                      <a:r>
                        <a:rPr lang="zh-CN" altLang="en-US" sz="2400" kern="0" dirty="0" smtClean="0">
                          <a:solidFill>
                            <a:srgbClr val="0066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级）</a:t>
                      </a:r>
                      <a:endParaRPr lang="zh-CN" sz="2400" kern="100" dirty="0">
                        <a:solidFill>
                          <a:srgbClr val="006600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35" marR="91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中国、美国、英国、瑞典、德国、荷兰和日本</a:t>
                      </a:r>
                      <a:r>
                        <a:rPr lang="zh-CN" sz="2400" kern="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人群</a:t>
                      </a: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，共</a:t>
                      </a:r>
                      <a:r>
                        <a:rPr lang="en-US" sz="24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976477</a:t>
                      </a:r>
                      <a:r>
                        <a:rPr lang="zh-CN" sz="24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人</a:t>
                      </a:r>
                    </a:p>
                  </a:txBody>
                  <a:tcPr marL="91535" marR="915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030516" y="3286124"/>
          <a:ext cx="8295440" cy="3352800"/>
        </p:xfrm>
        <a:graphic>
          <a:graphicData uri="http://schemas.openxmlformats.org/drawingml/2006/table">
            <a:tbl>
              <a:tblPr/>
              <a:tblGrid>
                <a:gridCol w="3388127"/>
                <a:gridCol w="4907313"/>
              </a:tblGrid>
              <a:tr h="8230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▲</a:t>
                      </a:r>
                      <a:r>
                        <a:rPr lang="zh-CN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过多</a:t>
                      </a:r>
                      <a:r>
                        <a:rPr lang="zh-CN" sz="2000" kern="0" dirty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摄入可增加男性全死因死亡</a:t>
                      </a:r>
                      <a:r>
                        <a:rPr lang="zh-CN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风险</a:t>
                      </a:r>
                      <a:r>
                        <a:rPr lang="zh-CN" altLang="en-US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（</a:t>
                      </a:r>
                      <a:r>
                        <a:rPr lang="en-US" altLang="zh-CN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B</a:t>
                      </a:r>
                      <a:r>
                        <a:rPr lang="zh-CN" altLang="en-US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级）</a:t>
                      </a:r>
                      <a:endParaRPr lang="zh-CN" sz="2000" kern="100" dirty="0">
                        <a:solidFill>
                          <a:srgbClr val="000099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45" marR="91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中国、美国、欧洲、英国、孟加拉国、日本、韩国、中国台湾省人群，共</a:t>
                      </a:r>
                      <a:r>
                        <a:rPr lang="en-US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1440417</a:t>
                      </a:r>
                      <a:r>
                        <a:rPr lang="zh-CN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人；</a:t>
                      </a:r>
                    </a:p>
                  </a:txBody>
                  <a:tcPr marL="91545" marR="91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▲</a:t>
                      </a:r>
                      <a:r>
                        <a:rPr lang="zh-CN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过多</a:t>
                      </a:r>
                      <a:r>
                        <a:rPr lang="zh-CN" sz="2000" kern="0" dirty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摄入可增加</a:t>
                      </a:r>
                      <a:r>
                        <a:rPr lang="en-US" sz="2000" kern="0" dirty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2</a:t>
                      </a:r>
                      <a:r>
                        <a:rPr lang="zh-CN" sz="2000" kern="0" dirty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型</a:t>
                      </a:r>
                      <a:r>
                        <a:rPr lang="zh-CN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糖尿病发病风险</a:t>
                      </a:r>
                      <a:r>
                        <a:rPr lang="zh-CN" altLang="en-US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（</a:t>
                      </a:r>
                      <a:r>
                        <a:rPr lang="en-US" altLang="zh-CN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B</a:t>
                      </a:r>
                      <a:r>
                        <a:rPr lang="zh-CN" altLang="en-US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级）</a:t>
                      </a:r>
                      <a:endParaRPr lang="zh-CN" sz="2000" kern="100" dirty="0">
                        <a:solidFill>
                          <a:srgbClr val="000099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45" marR="91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美国、荷兰、日本和法国人群，共</a:t>
                      </a:r>
                      <a:r>
                        <a:rPr lang="en-US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920669</a:t>
                      </a:r>
                      <a:r>
                        <a:rPr lang="zh-CN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人</a:t>
                      </a:r>
                    </a:p>
                  </a:txBody>
                  <a:tcPr marL="91545" marR="91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▲</a:t>
                      </a:r>
                      <a:r>
                        <a:rPr lang="zh-CN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过多</a:t>
                      </a:r>
                      <a:r>
                        <a:rPr lang="zh-CN" sz="2000" kern="0" dirty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摄入可增加结直肠癌的发病</a:t>
                      </a:r>
                      <a:r>
                        <a:rPr lang="zh-CN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风险</a:t>
                      </a:r>
                      <a:r>
                        <a:rPr lang="zh-CN" altLang="en-US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（</a:t>
                      </a:r>
                      <a:r>
                        <a:rPr lang="en-US" altLang="zh-CN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B</a:t>
                      </a:r>
                      <a:r>
                        <a:rPr lang="zh-CN" altLang="en-US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级）</a:t>
                      </a:r>
                      <a:endParaRPr lang="zh-CN" sz="2000" kern="100" dirty="0">
                        <a:solidFill>
                          <a:srgbClr val="000099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45" marR="91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美国、欧洲和日本</a:t>
                      </a:r>
                      <a:r>
                        <a:rPr lang="zh-CN" sz="2000" kern="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人群</a:t>
                      </a:r>
                      <a:r>
                        <a:rPr lang="zh-CN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，共</a:t>
                      </a:r>
                      <a:r>
                        <a:rPr lang="en-US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679182</a:t>
                      </a:r>
                      <a:r>
                        <a:rPr lang="zh-CN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人</a:t>
                      </a:r>
                    </a:p>
                  </a:txBody>
                  <a:tcPr marL="91545" marR="91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▲</a:t>
                      </a:r>
                      <a:r>
                        <a:rPr lang="zh-CN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过多</a:t>
                      </a:r>
                      <a:r>
                        <a:rPr lang="zh-CN" sz="2000" kern="0" dirty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摄入可增加肥胖的发病</a:t>
                      </a:r>
                      <a:r>
                        <a:rPr lang="zh-CN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风险</a:t>
                      </a:r>
                      <a:r>
                        <a:rPr lang="zh-CN" altLang="en-US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（</a:t>
                      </a:r>
                      <a:r>
                        <a:rPr lang="en-US" altLang="zh-CN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C</a:t>
                      </a:r>
                      <a:r>
                        <a:rPr lang="zh-CN" altLang="en-US" sz="20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级）</a:t>
                      </a:r>
                      <a:endParaRPr lang="zh-CN" sz="2000" kern="100" dirty="0">
                        <a:solidFill>
                          <a:srgbClr val="000099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45" marR="91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中国、美国、荷兰和澳大利亚</a:t>
                      </a:r>
                      <a:r>
                        <a:rPr lang="zh-CN" sz="2000" kern="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人群</a:t>
                      </a:r>
                      <a:r>
                        <a:rPr lang="zh-CN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，共</a:t>
                      </a:r>
                      <a:r>
                        <a:rPr lang="en-US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996 932</a:t>
                      </a:r>
                      <a:r>
                        <a:rPr lang="zh-CN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人</a:t>
                      </a:r>
                    </a:p>
                  </a:txBody>
                  <a:tcPr marL="91545" marR="91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000" kern="0" dirty="0" smtClean="0">
                          <a:solidFill>
                            <a:srgbClr val="99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▲</a:t>
                      </a:r>
                      <a:r>
                        <a:rPr lang="zh-CN" sz="2000" kern="0" dirty="0" smtClean="0">
                          <a:solidFill>
                            <a:srgbClr val="99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增加</a:t>
                      </a:r>
                      <a:r>
                        <a:rPr lang="zh-CN" sz="2000" kern="0" dirty="0">
                          <a:solidFill>
                            <a:srgbClr val="99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摄入可降低贫血的发病</a:t>
                      </a:r>
                      <a:r>
                        <a:rPr lang="zh-CN" sz="2000" kern="0" dirty="0" smtClean="0">
                          <a:solidFill>
                            <a:srgbClr val="99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风险</a:t>
                      </a:r>
                      <a:r>
                        <a:rPr lang="zh-CN" altLang="en-US" sz="2000" kern="0" dirty="0" smtClean="0">
                          <a:solidFill>
                            <a:srgbClr val="99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（</a:t>
                      </a:r>
                      <a:r>
                        <a:rPr lang="en-US" altLang="zh-CN" sz="2000" kern="0" dirty="0" smtClean="0">
                          <a:solidFill>
                            <a:srgbClr val="99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C</a:t>
                      </a:r>
                      <a:r>
                        <a:rPr lang="zh-CN" altLang="en-US" sz="2000" kern="0" dirty="0" smtClean="0">
                          <a:solidFill>
                            <a:srgbClr val="990000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级）</a:t>
                      </a:r>
                      <a:endParaRPr lang="zh-CN" sz="2000" kern="100" dirty="0">
                        <a:solidFill>
                          <a:srgbClr val="990000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45" marR="91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英国、土耳其、以色列和巴基斯坦</a:t>
                      </a:r>
                      <a:r>
                        <a:rPr lang="zh-CN" sz="2000" kern="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人群</a:t>
                      </a:r>
                      <a:r>
                        <a:rPr lang="zh-CN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，共</a:t>
                      </a:r>
                      <a:r>
                        <a:rPr lang="en-US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9531</a:t>
                      </a:r>
                      <a:r>
                        <a:rPr lang="zh-CN" sz="2000" kern="100" dirty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人</a:t>
                      </a:r>
                    </a:p>
                  </a:txBody>
                  <a:tcPr marL="91545" marR="915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0775"/>
            <a:ext cx="296604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"/>
          <p:cNvSpPr>
            <a:spLocks noChangeArrowheads="1"/>
          </p:cNvSpPr>
          <p:nvPr/>
        </p:nvSpPr>
        <p:spPr bwMode="auto">
          <a:xfrm>
            <a:off x="381397" y="142876"/>
            <a:ext cx="919166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i="0">
                <a:solidFill>
                  <a:srgbClr val="3333FF"/>
                </a:solidFill>
                <a:latin typeface="黑体" pitchFamily="2" charset="-122"/>
                <a:ea typeface="黑体" pitchFamily="2" charset="-122"/>
              </a:rPr>
              <a:t>科学证据：</a:t>
            </a:r>
            <a:r>
              <a:rPr lang="zh-CN" altLang="en-US" sz="3600" i="0">
                <a:solidFill>
                  <a:srgbClr val="990000"/>
                </a:solidFill>
                <a:latin typeface="黑体" pitchFamily="2" charset="-122"/>
                <a:ea typeface="黑体" pitchFamily="2" charset="-122"/>
              </a:rPr>
              <a:t>烟熏肉与人体健康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244566" y="1571612"/>
          <a:ext cx="9144064" cy="2071686"/>
        </p:xfrm>
        <a:graphic>
          <a:graphicData uri="http://schemas.openxmlformats.org/drawingml/2006/table">
            <a:tbl>
              <a:tblPr/>
              <a:tblGrid>
                <a:gridCol w="3640259"/>
                <a:gridCol w="5503805"/>
              </a:tblGrid>
              <a:tr h="943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过多摄入可增加胃癌的发病</a:t>
                      </a:r>
                      <a:r>
                        <a:rPr lang="zh-CN" sz="24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风险</a:t>
                      </a:r>
                      <a:r>
                        <a:rPr lang="zh-CN" altLang="en-US" sz="24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（</a:t>
                      </a:r>
                      <a:r>
                        <a:rPr lang="en-US" altLang="zh-CN" sz="24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B</a:t>
                      </a:r>
                      <a:r>
                        <a:rPr lang="zh-CN" altLang="en-US" sz="24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级）</a:t>
                      </a:r>
                      <a:endParaRPr lang="zh-CN" sz="2400" kern="100" dirty="0">
                        <a:solidFill>
                          <a:srgbClr val="000099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39" marR="91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中国、美国、拉丁美洲、日本、荷兰和印度</a:t>
                      </a:r>
                      <a:r>
                        <a:rPr lang="zh-CN" sz="2400" kern="0" dirty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人群</a:t>
                      </a:r>
                      <a:endParaRPr lang="zh-CN" sz="2400" kern="100" dirty="0">
                        <a:solidFill>
                          <a:srgbClr val="000099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39" marR="91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8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过多摄入可增加食管癌的发病</a:t>
                      </a:r>
                      <a:r>
                        <a:rPr lang="zh-CN" sz="24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风险</a:t>
                      </a:r>
                      <a:r>
                        <a:rPr lang="zh-CN" altLang="en-US" sz="24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（</a:t>
                      </a:r>
                      <a:r>
                        <a:rPr lang="en-US" altLang="zh-CN" sz="24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B</a:t>
                      </a:r>
                      <a:r>
                        <a:rPr lang="zh-CN" altLang="en-US" sz="2400" kern="0" dirty="0" smtClean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级）</a:t>
                      </a:r>
                      <a:endParaRPr lang="zh-CN" sz="2400" kern="100" dirty="0">
                        <a:solidFill>
                          <a:srgbClr val="000099"/>
                        </a:solid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91539" marR="91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中国、罗马、匈牙利、波兰、俄罗斯、斯洛伐克、捷克、乌拉圭、瑞士、美国和欧洲</a:t>
                      </a:r>
                      <a:r>
                        <a:rPr lang="zh-CN" sz="2400" kern="0" dirty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人群</a:t>
                      </a:r>
                      <a:r>
                        <a:rPr lang="zh-CN" sz="2400" kern="100" dirty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，共</a:t>
                      </a:r>
                      <a:r>
                        <a:rPr lang="en-US" sz="2400" kern="100" dirty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1158995</a:t>
                      </a:r>
                      <a:r>
                        <a:rPr lang="zh-CN" sz="2400" kern="100" dirty="0">
                          <a:solidFill>
                            <a:srgbClr val="000099"/>
                          </a:solid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人</a:t>
                      </a:r>
                    </a:p>
                  </a:txBody>
                  <a:tcPr marL="91539" marR="915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7657" name="Picture 2" descr="肉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7922" y="4143375"/>
            <a:ext cx="802628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00775"/>
            <a:ext cx="3200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7310" y="1928802"/>
            <a:ext cx="115372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人体内的胆固醇主要有两个来源：一是内源性的，主要由肝脏合成</a:t>
            </a:r>
            <a:r>
              <a:rPr lang="zh-CN" altLang="en-US" sz="2400" i="0" dirty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人体内每天合成的胆固醇约</a:t>
            </a:r>
            <a:r>
              <a:rPr lang="en-US" altLang="zh-CN" sz="2400" i="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400" i="0" dirty="0">
                <a:latin typeface="微软雅黑" pitchFamily="34" charset="-122"/>
                <a:ea typeface="微软雅黑" pitchFamily="34" charset="-122"/>
              </a:rPr>
              <a:t>1.2g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，是人体内胆固醇的主要来源；二是外源性的，即通过食物摄入</a:t>
            </a:r>
            <a:r>
              <a:rPr lang="zh-CN" altLang="en-US" sz="2400" i="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仅占体内合成胆固醇的</a:t>
            </a:r>
            <a:r>
              <a:rPr lang="en-US" altLang="zh-CN" sz="2400" i="0" dirty="0">
                <a:latin typeface="微软雅黑" pitchFamily="34" charset="-122"/>
                <a:ea typeface="微软雅黑" pitchFamily="34" charset="-122"/>
              </a:rPr>
              <a:t>1/7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400" i="0" dirty="0">
                <a:latin typeface="微软雅黑" pitchFamily="34" charset="-122"/>
                <a:ea typeface="微软雅黑" pitchFamily="34" charset="-122"/>
              </a:rPr>
              <a:t>1/3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i="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altLang="zh-CN" sz="2400" i="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zh-CN" sz="2400" i="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系统综述</a:t>
            </a:r>
            <a:r>
              <a:rPr lang="zh-CN" altLang="en-US" sz="24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2011</a:t>
            </a:r>
            <a:r>
              <a:rPr lang="zh-CN" altLang="zh-CN" sz="24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2400" i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400" i="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关于膳食胆固醇与冠心病关系的</a:t>
            </a:r>
            <a:r>
              <a:rPr lang="en-US" altLang="zh-CN" sz="2400" i="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项前瞻性队列研究，即使胆固醇摄入量达到</a:t>
            </a:r>
            <a:r>
              <a:rPr lang="en-US" altLang="zh-CN" sz="2400" i="0" dirty="0">
                <a:latin typeface="微软雅黑" pitchFamily="34" charset="-122"/>
                <a:ea typeface="微软雅黑" pitchFamily="34" charset="-122"/>
              </a:rPr>
              <a:t>768mg/d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，也未发现胆固醇摄入量与冠心病发病和死亡风险有关。</a:t>
            </a:r>
            <a:endParaRPr lang="en-US" altLang="zh-CN" sz="2400" i="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我国</a:t>
            </a:r>
            <a:r>
              <a:rPr lang="en-US" altLang="zh-CN" sz="2400" i="0" dirty="0"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2400" i="0" dirty="0">
                <a:latin typeface="微软雅黑" pitchFamily="34" charset="-122"/>
                <a:ea typeface="微软雅黑" pitchFamily="34" charset="-122"/>
              </a:rPr>
              <a:t>版</a:t>
            </a:r>
            <a:r>
              <a:rPr lang="en-US" altLang="zh-CN" sz="2400" i="0" dirty="0">
                <a:latin typeface="微软雅黑" pitchFamily="34" charset="-122"/>
                <a:ea typeface="微软雅黑" pitchFamily="34" charset="-122"/>
              </a:rPr>
              <a:t>DRI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400" i="0" dirty="0">
                <a:latin typeface="微软雅黑" pitchFamily="34" charset="-122"/>
                <a:ea typeface="微软雅黑" pitchFamily="34" charset="-122"/>
              </a:rPr>
              <a:t>已经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去掉了对膳食胆固醇的上限值（</a:t>
            </a:r>
            <a:r>
              <a:rPr lang="en-US" altLang="zh-CN" sz="2400" i="0" dirty="0"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年版是</a:t>
            </a:r>
            <a:r>
              <a:rPr lang="en-US" altLang="zh-CN" sz="2400" i="0" dirty="0">
                <a:latin typeface="微软雅黑" pitchFamily="34" charset="-122"/>
                <a:ea typeface="微软雅黑" pitchFamily="34" charset="-122"/>
              </a:rPr>
              <a:t>300mg/d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）。</a:t>
            </a:r>
          </a:p>
        </p:txBody>
      </p:sp>
      <p:sp>
        <p:nvSpPr>
          <p:cNvPr id="28675" name="矩形 2"/>
          <p:cNvSpPr>
            <a:spLocks noChangeArrowheads="1"/>
          </p:cNvSpPr>
          <p:nvPr/>
        </p:nvSpPr>
        <p:spPr bwMode="auto">
          <a:xfrm>
            <a:off x="572096" y="142876"/>
            <a:ext cx="737579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i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新视角：</a:t>
            </a:r>
            <a:r>
              <a:rPr lang="zh-CN" altLang="zh-CN" sz="3600" i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膳食胆固醇</a:t>
            </a:r>
            <a:endParaRPr lang="zh-CN" altLang="en-US" sz="3600" i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734" y="6200775"/>
            <a:ext cx="3200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2"/>
          <p:cNvSpPr>
            <a:spLocks noChangeArrowheads="1"/>
          </p:cNvSpPr>
          <p:nvPr/>
        </p:nvSpPr>
        <p:spPr bwMode="auto">
          <a:xfrm>
            <a:off x="2459012" y="5572140"/>
            <a:ext cx="88674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中国健康与营养调查（</a:t>
            </a:r>
            <a:r>
              <a:rPr lang="en-US" altLang="zh-CN" sz="2000" i="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CHNS</a:t>
            </a:r>
            <a:r>
              <a:rPr lang="zh-CN" altLang="en-US" sz="2000" i="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）显示，从</a:t>
            </a:r>
            <a:r>
              <a:rPr lang="en-US" altLang="zh-CN" sz="2000" i="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1989</a:t>
            </a:r>
            <a:r>
              <a:rPr lang="zh-CN" altLang="en-US" sz="2000" i="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年到</a:t>
            </a:r>
            <a:r>
              <a:rPr lang="en-US" altLang="zh-CN" sz="2000" i="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2011</a:t>
            </a:r>
            <a:r>
              <a:rPr lang="zh-CN" altLang="en-US" sz="2000" i="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年，动物性食品摄入量逐年升高， 畜肉、禽和鱼虾类都有较大提高。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0318" y="1214422"/>
            <a:ext cx="8988304" cy="42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00775"/>
            <a:ext cx="3200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201402" y="2328864"/>
            <a:ext cx="836106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/>
            <a:r>
              <a:rPr lang="zh-CN" altLang="zh-CN" sz="2800">
                <a:latin typeface="宋体" pitchFamily="2" charset="-122"/>
              </a:rPr>
              <a:t> </a:t>
            </a:r>
            <a:endParaRPr lang="en-US" altLang="zh-CN" sz="2800">
              <a:latin typeface="宋体" pitchFamily="2" charset="-122"/>
            </a:endParaRPr>
          </a:p>
          <a:p>
            <a:pPr indent="266700"/>
            <a:endParaRPr lang="en-US" altLang="zh-CN" sz="2800">
              <a:latin typeface="宋体" pitchFamily="2" charset="-122"/>
            </a:endParaRPr>
          </a:p>
          <a:p>
            <a:pPr indent="266700"/>
            <a:endParaRPr lang="en-US" altLang="zh-CN" sz="2800">
              <a:latin typeface="宋体" pitchFamily="2" charset="-122"/>
            </a:endParaRPr>
          </a:p>
          <a:p>
            <a:pPr indent="266700"/>
            <a:endParaRPr lang="en-US" altLang="zh-CN" sz="2800">
              <a:latin typeface="宋体" pitchFamily="2" charset="-122"/>
            </a:endParaRPr>
          </a:p>
          <a:p>
            <a:pPr indent="266700"/>
            <a:endParaRPr lang="en-US" altLang="zh-CN" sz="2800">
              <a:latin typeface="宋体" pitchFamily="2" charset="-122"/>
            </a:endParaRPr>
          </a:p>
          <a:p>
            <a:pPr indent="266700"/>
            <a:endParaRPr lang="zh-CN" altLang="zh-CN" sz="2800">
              <a:latin typeface="宋体" pitchFamily="2" charset="-122"/>
            </a:endParaRPr>
          </a:p>
        </p:txBody>
      </p:sp>
      <p:sp>
        <p:nvSpPr>
          <p:cNvPr id="30723" name="矩形 1"/>
          <p:cNvSpPr>
            <a:spLocks noChangeArrowheads="1"/>
          </p:cNvSpPr>
          <p:nvPr/>
        </p:nvSpPr>
        <p:spPr bwMode="auto">
          <a:xfrm>
            <a:off x="572096" y="214313"/>
            <a:ext cx="781863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360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实践应用</a:t>
            </a:r>
            <a:r>
              <a:rPr lang="zh-CN" altLang="en-US" sz="3600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要点一：</a:t>
            </a:r>
            <a:r>
              <a:rPr lang="zh-CN" altLang="en-US" sz="360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适量摄入</a:t>
            </a:r>
          </a:p>
        </p:txBody>
      </p:sp>
      <p:sp>
        <p:nvSpPr>
          <p:cNvPr id="30724" name="矩形 3"/>
          <p:cNvSpPr>
            <a:spLocks noChangeArrowheads="1"/>
          </p:cNvSpPr>
          <p:nvPr/>
        </p:nvSpPr>
        <p:spPr bwMode="auto">
          <a:xfrm>
            <a:off x="1584916" y="2133601"/>
            <a:ext cx="913021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i="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）控制总量，分散食用</a:t>
            </a:r>
            <a:endParaRPr lang="en-US" altLang="zh-CN" sz="2400" i="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i="0" dirty="0">
                <a:latin typeface="微软雅黑" pitchFamily="34" charset="-122"/>
                <a:ea typeface="微软雅黑" pitchFamily="34" charset="-122"/>
              </a:rPr>
              <a:t>                                  </a:t>
            </a:r>
          </a:p>
          <a:p>
            <a:endParaRPr lang="en-US" altLang="zh-CN" sz="2400" i="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i="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）切小块烹制</a:t>
            </a:r>
            <a:endParaRPr lang="en-US" altLang="zh-CN" sz="2400" i="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i="0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400" i="0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i="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i="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i="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zh-CN" sz="2400" i="0" dirty="0">
                <a:latin typeface="微软雅黑" pitchFamily="34" charset="-122"/>
                <a:ea typeface="微软雅黑" pitchFamily="34" charset="-122"/>
              </a:rPr>
              <a:t>在外就餐</a:t>
            </a:r>
            <a:r>
              <a:rPr lang="zh-CN" altLang="zh-CN" sz="2400" i="0" dirty="0" smtClean="0">
                <a:latin typeface="微软雅黑" pitchFamily="34" charset="-122"/>
                <a:ea typeface="微软雅黑" pitchFamily="34" charset="-122"/>
              </a:rPr>
              <a:t>，减少肉类摄入</a:t>
            </a:r>
            <a:endParaRPr lang="en-US" altLang="zh-CN" sz="2400" i="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i="0" dirty="0">
                <a:latin typeface="微软雅黑" pitchFamily="34" charset="-122"/>
                <a:ea typeface="微软雅黑" pitchFamily="34" charset="-122"/>
              </a:rPr>
              <a:t>         </a:t>
            </a:r>
          </a:p>
          <a:p>
            <a:endParaRPr lang="zh-CN" altLang="en-US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1192" y="2857500"/>
            <a:ext cx="387965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734" y="6093296"/>
            <a:ext cx="3200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xyy">
  <a:themeElements>
    <a:clrScheme name="gxyy 8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6FC01E"/>
      </a:accent1>
      <a:accent2>
        <a:srgbClr val="4F7913"/>
      </a:accent2>
      <a:accent3>
        <a:srgbClr val="FFFFFF"/>
      </a:accent3>
      <a:accent4>
        <a:srgbClr val="000000"/>
      </a:accent4>
      <a:accent5>
        <a:srgbClr val="BBDCAB"/>
      </a:accent5>
      <a:accent6>
        <a:srgbClr val="476D10"/>
      </a:accent6>
      <a:hlink>
        <a:srgbClr val="26420A"/>
      </a:hlink>
      <a:folHlink>
        <a:srgbClr val="7BD520"/>
      </a:folHlink>
    </a:clrScheme>
    <a:fontScheme name="gxyy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gxy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2D"/>
        </a:accent6>
        <a:hlink>
          <a:srgbClr val="463900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2A94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C46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3B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DDDF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xyy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7BD5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AEA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Pages>0</Pages>
  <Words>899</Words>
  <Characters>0</Characters>
  <Application>Microsoft Office PowerPoint</Application>
  <DocSecurity>0</DocSecurity>
  <PresentationFormat>自定义</PresentationFormat>
  <Lines>0</Lines>
  <Paragraphs>99</Paragraphs>
  <Slides>12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gxyy</vt:lpstr>
      <vt:lpstr>幻灯片 1</vt:lpstr>
      <vt:lpstr>         内  容</vt:lpstr>
      <vt:lpstr>     【关键推荐】</vt:lpstr>
      <vt:lpstr>共性：鱼、禽、蛋、瘦肉=动物性食物。优质蛋白质、         脂溶性维生素和某些矿物质的良好来源。  ▲鱼类含有较多的不饱和脂肪酸，有些鱼类富含二十碳五烯酸（EPA）和二十二碳六烯酸（DHA）。 ▲禽类脂肪含量相对较低。 ▲蛋类各种营养成分比较齐全，营养价值高，但胆固醇含量也高，摄入量不宜过多。 ▲畜肉类中铁的利用较好，但饱和脂肪酸含量较高。 烟熏和腌制肉类在加工过程中易遭受一些致癌物污染。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MC SYSTEM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单击此处添加标题文字</dc:title>
  <dc:creator>semir</dc:creator>
  <cp:lastModifiedBy>徼晓菲</cp:lastModifiedBy>
  <cp:revision>121</cp:revision>
  <dcterms:created xsi:type="dcterms:W3CDTF">2009-07-21T03:05:13Z</dcterms:created>
  <dcterms:modified xsi:type="dcterms:W3CDTF">2017-04-07T09:13:54Z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2052-9.1.0.4715</vt:lpwstr>
  </property>
</Properties>
</file>