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75"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3" r:id="rId17"/>
    <p:sldId id="394" r:id="rId18"/>
    <p:sldId id="395" r:id="rId19"/>
    <p:sldId id="320" r:id="rId20"/>
  </p:sldIdLst>
  <p:sldSz cx="12204700" cy="6858000"/>
  <p:notesSz cx="7099300" cy="10234613"/>
  <p:defaultTextStyle>
    <a:defPPr>
      <a:defRPr lang="zh-CN"/>
    </a:defPPr>
    <a:lvl1pPr algn="l" rtl="0" eaLnBrk="0" fontAlgn="base" hangingPunct="0">
      <a:spcBef>
        <a:spcPct val="0"/>
      </a:spcBef>
      <a:spcAft>
        <a:spcPct val="0"/>
      </a:spcAft>
      <a:defRPr i="1" kern="1200">
        <a:solidFill>
          <a:schemeClr val="tx1"/>
        </a:solidFill>
        <a:latin typeface="Arial" charset="0"/>
        <a:ea typeface="华文细黑" pitchFamily="2" charset="-122"/>
        <a:cs typeface="+mn-cs"/>
      </a:defRPr>
    </a:lvl1pPr>
    <a:lvl2pPr marL="457200" algn="l" rtl="0" eaLnBrk="0" fontAlgn="base" hangingPunct="0">
      <a:spcBef>
        <a:spcPct val="0"/>
      </a:spcBef>
      <a:spcAft>
        <a:spcPct val="0"/>
      </a:spcAft>
      <a:defRPr i="1" kern="1200">
        <a:solidFill>
          <a:schemeClr val="tx1"/>
        </a:solidFill>
        <a:latin typeface="Arial" charset="0"/>
        <a:ea typeface="华文细黑" pitchFamily="2" charset="-122"/>
        <a:cs typeface="+mn-cs"/>
      </a:defRPr>
    </a:lvl2pPr>
    <a:lvl3pPr marL="914400" algn="l" rtl="0" eaLnBrk="0" fontAlgn="base" hangingPunct="0">
      <a:spcBef>
        <a:spcPct val="0"/>
      </a:spcBef>
      <a:spcAft>
        <a:spcPct val="0"/>
      </a:spcAft>
      <a:defRPr i="1" kern="1200">
        <a:solidFill>
          <a:schemeClr val="tx1"/>
        </a:solidFill>
        <a:latin typeface="Arial" charset="0"/>
        <a:ea typeface="华文细黑" pitchFamily="2" charset="-122"/>
        <a:cs typeface="+mn-cs"/>
      </a:defRPr>
    </a:lvl3pPr>
    <a:lvl4pPr marL="1371600" algn="l" rtl="0" eaLnBrk="0" fontAlgn="base" hangingPunct="0">
      <a:spcBef>
        <a:spcPct val="0"/>
      </a:spcBef>
      <a:spcAft>
        <a:spcPct val="0"/>
      </a:spcAft>
      <a:defRPr i="1" kern="1200">
        <a:solidFill>
          <a:schemeClr val="tx1"/>
        </a:solidFill>
        <a:latin typeface="Arial" charset="0"/>
        <a:ea typeface="华文细黑" pitchFamily="2" charset="-122"/>
        <a:cs typeface="+mn-cs"/>
      </a:defRPr>
    </a:lvl4pPr>
    <a:lvl5pPr marL="1828800" algn="l" rtl="0" eaLnBrk="0" fontAlgn="base" hangingPunct="0">
      <a:spcBef>
        <a:spcPct val="0"/>
      </a:spcBef>
      <a:spcAft>
        <a:spcPct val="0"/>
      </a:spcAft>
      <a:defRPr i="1" kern="1200">
        <a:solidFill>
          <a:schemeClr val="tx1"/>
        </a:solidFill>
        <a:latin typeface="Arial" charset="0"/>
        <a:ea typeface="华文细黑" pitchFamily="2" charset="-122"/>
        <a:cs typeface="+mn-cs"/>
      </a:defRPr>
    </a:lvl5pPr>
    <a:lvl6pPr marL="2286000" algn="l" defTabSz="914400" rtl="0" eaLnBrk="1" latinLnBrk="0" hangingPunct="1">
      <a:defRPr i="1" kern="1200">
        <a:solidFill>
          <a:schemeClr val="tx1"/>
        </a:solidFill>
        <a:latin typeface="Arial" charset="0"/>
        <a:ea typeface="华文细黑" pitchFamily="2" charset="-122"/>
        <a:cs typeface="+mn-cs"/>
      </a:defRPr>
    </a:lvl6pPr>
    <a:lvl7pPr marL="2743200" algn="l" defTabSz="914400" rtl="0" eaLnBrk="1" latinLnBrk="0" hangingPunct="1">
      <a:defRPr i="1" kern="1200">
        <a:solidFill>
          <a:schemeClr val="tx1"/>
        </a:solidFill>
        <a:latin typeface="Arial" charset="0"/>
        <a:ea typeface="华文细黑" pitchFamily="2" charset="-122"/>
        <a:cs typeface="+mn-cs"/>
      </a:defRPr>
    </a:lvl7pPr>
    <a:lvl8pPr marL="3200400" algn="l" defTabSz="914400" rtl="0" eaLnBrk="1" latinLnBrk="0" hangingPunct="1">
      <a:defRPr i="1" kern="1200">
        <a:solidFill>
          <a:schemeClr val="tx1"/>
        </a:solidFill>
        <a:latin typeface="Arial" charset="0"/>
        <a:ea typeface="华文细黑" pitchFamily="2" charset="-122"/>
        <a:cs typeface="+mn-cs"/>
      </a:defRPr>
    </a:lvl8pPr>
    <a:lvl9pPr marL="3657600" algn="l" defTabSz="914400" rtl="0" eaLnBrk="1" latinLnBrk="0" hangingPunct="1">
      <a:defRPr i="1" kern="1200">
        <a:solidFill>
          <a:schemeClr val="tx1"/>
        </a:solidFill>
        <a:latin typeface="Arial"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DEEB7"/>
    <a:srgbClr val="FF3399"/>
    <a:srgbClr val="FBA3BE"/>
    <a:srgbClr val="9EB4FA"/>
    <a:srgbClr val="FED6F3"/>
    <a:srgbClr val="F92BCD"/>
    <a:srgbClr val="C41AC4"/>
    <a:srgbClr val="C98D15"/>
    <a:srgbClr val="D848DB"/>
    <a:srgbClr val="1C1C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92353" autoAdjust="0"/>
  </p:normalViewPr>
  <p:slideViewPr>
    <p:cSldViewPr>
      <p:cViewPr varScale="1">
        <p:scale>
          <a:sx n="87" d="100"/>
          <a:sy n="87" d="100"/>
        </p:scale>
        <p:origin x="-306" y="-72"/>
      </p:cViewPr>
      <p:guideLst>
        <p:guide orient="horz" pos="2614"/>
        <p:guide orient="horz" pos="391"/>
        <p:guide orient="horz" pos="3961"/>
        <p:guide orient="horz" pos="210"/>
        <p:guide pos="7294"/>
        <p:guide pos="3844"/>
        <p:guide pos="39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1" d="100"/>
          <a:sy n="61" d="100"/>
        </p:scale>
        <p:origin x="-3378" y="-78"/>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137" cy="512222"/>
          </a:xfrm>
          <a:prstGeom prst="rect">
            <a:avLst/>
          </a:prstGeom>
        </p:spPr>
        <p:txBody>
          <a:bodyPr vert="horz" lIns="94750" tIns="47376" rIns="94750" bIns="47376" rtlCol="0"/>
          <a:lstStyle>
            <a:lvl1pPr algn="l">
              <a:defRPr sz="1200"/>
            </a:lvl1pPr>
          </a:lstStyle>
          <a:p>
            <a:endParaRPr lang="zh-CN" altLang="en-US"/>
          </a:p>
        </p:txBody>
      </p:sp>
      <p:sp>
        <p:nvSpPr>
          <p:cNvPr id="4" name="页脚占位符 3"/>
          <p:cNvSpPr>
            <a:spLocks noGrp="1"/>
          </p:cNvSpPr>
          <p:nvPr>
            <p:ph type="ftr" sz="quarter" idx="2"/>
          </p:nvPr>
        </p:nvSpPr>
        <p:spPr>
          <a:xfrm>
            <a:off x="0" y="9720756"/>
            <a:ext cx="3077137" cy="512222"/>
          </a:xfrm>
          <a:prstGeom prst="rect">
            <a:avLst/>
          </a:prstGeom>
        </p:spPr>
        <p:txBody>
          <a:bodyPr vert="horz" lIns="94750" tIns="47376" rIns="94750" bIns="47376" rtlCol="0" anchor="b"/>
          <a:lstStyle>
            <a:lvl1pPr algn="l">
              <a:defRPr sz="1200"/>
            </a:lvl1pPr>
          </a:lstStyle>
          <a:p>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5480" cy="510585"/>
          </a:xfrm>
          <a:prstGeom prst="rect">
            <a:avLst/>
          </a:prstGeom>
          <a:noFill/>
          <a:ln>
            <a:noFill/>
          </a:ln>
          <a:extLst>
            <a:ext uri="{909E8E84-426E-40DD-AFC4-6F175D3DCCD1}"/>
            <a:ext uri="{91240B29-F687-4F45-9708-019B960494DF}"/>
          </a:extLst>
        </p:spPr>
        <p:txBody>
          <a:bodyPr vert="horz" wrap="square" lIns="94750" tIns="47376" rIns="94750" bIns="47376" numCol="1" anchor="t" anchorCtr="0" compatLnSpc="1">
            <a:prstTxWarp prst="textNoShape">
              <a:avLst/>
            </a:prstTxWarp>
          </a:bodyPr>
          <a:lstStyle>
            <a:lvl1pPr eaLnBrk="1" hangingPunct="1">
              <a:buFont typeface="Arial" panose="020B0604020202020204" pitchFamily="34" charset="0"/>
              <a:buNone/>
              <a:defRPr sz="1200" i="0">
                <a:latin typeface="Arial" panose="020B0604020202020204" pitchFamily="34" charset="0"/>
              </a:defRPr>
            </a:lvl1pPr>
          </a:lstStyle>
          <a:p>
            <a:pPr>
              <a:defRPr/>
            </a:pPr>
            <a:endParaRPr lang="en-US" altLang="zh-CN"/>
          </a:p>
        </p:txBody>
      </p:sp>
      <p:sp>
        <p:nvSpPr>
          <p:cNvPr id="3075" name="Rectangle 3"/>
          <p:cNvSpPr>
            <a:spLocks noGrp="1" noChangeArrowheads="1"/>
          </p:cNvSpPr>
          <p:nvPr>
            <p:ph type="dt" idx="1"/>
          </p:nvPr>
        </p:nvSpPr>
        <p:spPr bwMode="auto">
          <a:xfrm>
            <a:off x="4020505" y="0"/>
            <a:ext cx="3077137" cy="510585"/>
          </a:xfrm>
          <a:prstGeom prst="rect">
            <a:avLst/>
          </a:prstGeom>
          <a:noFill/>
          <a:ln>
            <a:noFill/>
          </a:ln>
          <a:extLst>
            <a:ext uri="{909E8E84-426E-40DD-AFC4-6F175D3DCCD1}"/>
            <a:ext uri="{91240B29-F687-4F45-9708-019B960494DF}"/>
          </a:extLst>
        </p:spPr>
        <p:txBody>
          <a:bodyPr vert="horz" wrap="square" lIns="94750" tIns="47376" rIns="94750" bIns="47376" numCol="1" anchor="t" anchorCtr="0" compatLnSpc="1">
            <a:prstTxWarp prst="textNoShape">
              <a:avLst/>
            </a:prstTxWarp>
          </a:bodyPr>
          <a:lstStyle>
            <a:lvl1pPr algn="r" eaLnBrk="1" hangingPunct="1">
              <a:buFont typeface="Arial" panose="020B0604020202020204" pitchFamily="34" charset="0"/>
              <a:buNone/>
              <a:defRPr sz="1200" i="0">
                <a:latin typeface="Arial" panose="020B0604020202020204" pitchFamily="34" charset="0"/>
              </a:defRPr>
            </a:lvl1pPr>
          </a:lstStyle>
          <a:p>
            <a:pPr>
              <a:defRPr/>
            </a:pPr>
            <a:endParaRPr lang="en-US" altLang="zh-CN"/>
          </a:p>
        </p:txBody>
      </p:sp>
      <p:sp>
        <p:nvSpPr>
          <p:cNvPr id="14340" name="Rectangle 4"/>
          <p:cNvSpPr>
            <a:spLocks noGrp="1" noRot="1" noChangeAspect="1" noChangeArrowheads="1"/>
          </p:cNvSpPr>
          <p:nvPr>
            <p:ph type="sldImg" idx="2"/>
          </p:nvPr>
        </p:nvSpPr>
        <p:spPr bwMode="auto">
          <a:xfrm>
            <a:off x="133350" y="765175"/>
            <a:ext cx="6832600" cy="3838575"/>
          </a:xfrm>
          <a:prstGeom prst="rect">
            <a:avLst/>
          </a:prstGeom>
          <a:noFill/>
          <a:ln w="9525">
            <a:noFill/>
            <a:miter lim="800000"/>
            <a:headEnd/>
            <a:tailEnd/>
          </a:ln>
        </p:spPr>
      </p:sp>
      <p:sp>
        <p:nvSpPr>
          <p:cNvPr id="3077" name="Rectangle 5"/>
          <p:cNvSpPr>
            <a:spLocks noGrp="1" noChangeArrowheads="1"/>
          </p:cNvSpPr>
          <p:nvPr>
            <p:ph type="body" sz="quarter" idx="3"/>
          </p:nvPr>
        </p:nvSpPr>
        <p:spPr bwMode="auto">
          <a:xfrm>
            <a:off x="709599" y="4860378"/>
            <a:ext cx="5680104" cy="4606722"/>
          </a:xfrm>
          <a:prstGeom prst="rect">
            <a:avLst/>
          </a:prstGeom>
          <a:noFill/>
          <a:ln>
            <a:noFill/>
          </a:ln>
          <a:extLst>
            <a:ext uri="{909E8E84-426E-40DD-AFC4-6F175D3DCCD1}"/>
            <a:ext uri="{91240B29-F687-4F45-9708-019B960494DF}"/>
          </a:extLst>
        </p:spPr>
        <p:txBody>
          <a:bodyPr vert="horz" wrap="square" lIns="94750" tIns="47376" rIns="94750" bIns="47376" numCol="1" anchor="t" anchorCtr="0" compatLnSpc="1">
            <a:prstTxWarp prst="textNoShape">
              <a:avLst/>
            </a:prstTxWarp>
          </a:bodyPr>
          <a:lstStyle/>
          <a:p>
            <a:pPr lvl="0"/>
            <a:r>
              <a:rPr lang="zh-CN" altLang="zh-CN" noProof="0" smtClean="0"/>
              <a:t>单击此处编辑母版文本样式</a:t>
            </a:r>
          </a:p>
          <a:p>
            <a:pPr lvl="1"/>
            <a:r>
              <a:rPr lang="zh-CN" altLang="zh-CN" noProof="0" smtClean="0"/>
              <a:t>第二级</a:t>
            </a:r>
          </a:p>
          <a:p>
            <a:pPr lvl="2"/>
            <a:r>
              <a:rPr lang="zh-CN" altLang="zh-CN" noProof="0" smtClean="0"/>
              <a:t>第三级</a:t>
            </a:r>
          </a:p>
          <a:p>
            <a:pPr lvl="3"/>
            <a:r>
              <a:rPr lang="zh-CN" altLang="zh-CN" noProof="0" smtClean="0"/>
              <a:t>第四级</a:t>
            </a:r>
          </a:p>
          <a:p>
            <a:pPr lvl="4"/>
            <a:r>
              <a:rPr lang="zh-CN" altLang="zh-CN" noProof="0" smtClean="0"/>
              <a:t>第五级</a:t>
            </a:r>
          </a:p>
        </p:txBody>
      </p:sp>
      <p:sp>
        <p:nvSpPr>
          <p:cNvPr id="3078" name="Rectangle 6"/>
          <p:cNvSpPr>
            <a:spLocks noGrp="1" noChangeArrowheads="1"/>
          </p:cNvSpPr>
          <p:nvPr>
            <p:ph type="ftr" sz="quarter" idx="4"/>
          </p:nvPr>
        </p:nvSpPr>
        <p:spPr bwMode="auto">
          <a:xfrm>
            <a:off x="0" y="9720756"/>
            <a:ext cx="3075480" cy="512222"/>
          </a:xfrm>
          <a:prstGeom prst="rect">
            <a:avLst/>
          </a:prstGeom>
          <a:noFill/>
          <a:ln>
            <a:noFill/>
          </a:ln>
          <a:extLst>
            <a:ext uri="{909E8E84-426E-40DD-AFC4-6F175D3DCCD1}"/>
            <a:ext uri="{91240B29-F687-4F45-9708-019B960494DF}"/>
          </a:extLst>
        </p:spPr>
        <p:txBody>
          <a:bodyPr vert="horz" wrap="square" lIns="94750" tIns="47376" rIns="94750" bIns="47376" numCol="1" anchor="b" anchorCtr="0" compatLnSpc="1">
            <a:prstTxWarp prst="textNoShape">
              <a:avLst/>
            </a:prstTxWarp>
          </a:bodyPr>
          <a:lstStyle>
            <a:lvl1pPr eaLnBrk="1" hangingPunct="1">
              <a:buFont typeface="Arial" panose="020B0604020202020204" pitchFamily="34" charset="0"/>
              <a:buNone/>
              <a:defRPr sz="1200" i="0">
                <a:latin typeface="Arial" panose="020B0604020202020204" pitchFamily="34"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4020505" y="9720756"/>
            <a:ext cx="3077137" cy="512222"/>
          </a:xfrm>
          <a:prstGeom prst="rect">
            <a:avLst/>
          </a:prstGeom>
          <a:noFill/>
          <a:ln>
            <a:noFill/>
          </a:ln>
          <a:extLst>
            <a:ext uri="{909E8E84-426E-40DD-AFC4-6F175D3DCCD1}"/>
            <a:ext uri="{91240B29-F687-4F45-9708-019B960494DF}"/>
          </a:extLst>
        </p:spPr>
        <p:txBody>
          <a:bodyPr vert="horz" wrap="square" lIns="94750" tIns="47376" rIns="94750" bIns="47376" numCol="1" anchor="b" anchorCtr="0" compatLnSpc="1">
            <a:prstTxWarp prst="textNoShape">
              <a:avLst/>
            </a:prstTxWarp>
          </a:bodyPr>
          <a:lstStyle>
            <a:lvl1pPr algn="r" eaLnBrk="1" hangingPunct="1">
              <a:buFont typeface="Arial" charset="0"/>
              <a:buNone/>
              <a:defRPr sz="1200" i="0"/>
            </a:lvl1pPr>
          </a:lstStyle>
          <a:p>
            <a:pPr>
              <a:defRPr/>
            </a:pPr>
            <a:fld id="{78583CAB-7437-410A-B049-1333472AF11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5588" y="1122363"/>
            <a:ext cx="9153525"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4CD78FC7-F3C4-469F-9710-4B2CFC63A4E5}"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D8BF1263-6FE3-4EDA-B682-302EF398AC47}"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052" y="315914"/>
            <a:ext cx="2737582" cy="59721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5068" y="315914"/>
            <a:ext cx="8013572" cy="59721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198FEB20-B5C7-4B14-B6B2-06C8E214CD14}"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F5F234A0-AF63-4672-B084-6FEC1ECAE493}"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717" y="1709738"/>
            <a:ext cx="10526554"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2717" y="4589464"/>
            <a:ext cx="10526554"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3EBE772F-A33F-4437-9103-0358AA1FBCFA}"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5069" y="1125538"/>
            <a:ext cx="5375576" cy="5162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4056" y="1125538"/>
            <a:ext cx="5375578" cy="5162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A835FCF8-C720-4928-AFF4-6152B58ECDB3}"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1193" y="365126"/>
            <a:ext cx="10526554"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1193" y="1681163"/>
            <a:ext cx="51636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1193" y="2505075"/>
            <a:ext cx="5163689"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8629" y="1681163"/>
            <a:ext cx="51891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8629" y="2505075"/>
            <a:ext cx="51891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F4FEECC5-D78A-4F0B-A280-CEF64140DEDC}"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F4F385E7-14AA-4F4A-9DA4-B1B5AD3DA98E}"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09C2DA7F-A554-4110-8ECC-D555F162B33A}"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1193" y="457200"/>
            <a:ext cx="3936863"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9117" y="987426"/>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1193" y="2057400"/>
            <a:ext cx="39368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0063537C-21B6-42E8-A054-89E3AF11E197}"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1193" y="457200"/>
            <a:ext cx="3936863"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9117" y="987426"/>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1193" y="2057400"/>
            <a:ext cx="39368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en-US"/>
              <a:t>Page </a:t>
            </a:r>
            <a:r>
              <a:rPr lang="de-DE" altLang="en-US">
                <a:sym typeface="MS UI Gothic" pitchFamily="34" charset="-128"/>
              </a:rPr>
              <a:t></a:t>
            </a:r>
            <a:r>
              <a:rPr lang="de-DE" altLang="en-US"/>
              <a:t> </a:t>
            </a:r>
            <a:fld id="{5C129AF8-524F-4510-95EA-4B62819EF8EA}"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3" cstate="print"/>
          <a:srcRect/>
          <a:stretch>
            <a:fillRect/>
          </a:stretch>
        </p:blipFill>
        <p:spPr bwMode="auto">
          <a:xfrm>
            <a:off x="1" y="0"/>
            <a:ext cx="12253435" cy="6884988"/>
          </a:xfrm>
          <a:prstGeom prst="rect">
            <a:avLst/>
          </a:prstGeom>
          <a:noFill/>
          <a:ln w="9525">
            <a:noFill/>
            <a:miter lim="800000"/>
            <a:headEnd/>
            <a:tailEnd/>
          </a:ln>
        </p:spPr>
      </p:pic>
      <p:sp>
        <p:nvSpPr>
          <p:cNvPr id="1027" name="Rectangle 7"/>
          <p:cNvSpPr>
            <a:spLocks noChangeArrowheads="1"/>
          </p:cNvSpPr>
          <p:nvPr/>
        </p:nvSpPr>
        <p:spPr bwMode="auto">
          <a:xfrm>
            <a:off x="625068" y="6288088"/>
            <a:ext cx="1854012"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anchor="ct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a:buFont typeface="Arial" panose="020B0604020202020204" pitchFamily="34" charset="0"/>
              <a:buNone/>
              <a:defRPr/>
            </a:pPr>
            <a:r>
              <a:rPr lang="de-DE" altLang="en-US" sz="1400" b="1" i="0" smtClean="0"/>
              <a:t>LOGO</a:t>
            </a:r>
          </a:p>
        </p:txBody>
      </p:sp>
      <p:sp>
        <p:nvSpPr>
          <p:cNvPr id="1028" name="Rectangle 31"/>
          <p:cNvSpPr>
            <a:spLocks noGrp="1" noChangeArrowheads="1"/>
          </p:cNvSpPr>
          <p:nvPr>
            <p:ph type="body" idx="1"/>
          </p:nvPr>
        </p:nvSpPr>
        <p:spPr bwMode="auto">
          <a:xfrm>
            <a:off x="625068" y="1125538"/>
            <a:ext cx="10954566" cy="516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p:txBody>
      </p:sp>
      <p:sp>
        <p:nvSpPr>
          <p:cNvPr id="1029" name="Rectangle 5"/>
          <p:cNvSpPr>
            <a:spLocks noGrp="1" noChangeArrowheads="1"/>
          </p:cNvSpPr>
          <p:nvPr>
            <p:ph type="sldNum" sz="quarter" idx="4"/>
          </p:nvPr>
        </p:nvSpPr>
        <p:spPr bwMode="auto">
          <a:xfrm>
            <a:off x="9657817" y="6453188"/>
            <a:ext cx="1921817" cy="19685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buFont typeface="Arial" charset="0"/>
              <a:buNone/>
              <a:defRPr sz="1000" b="1"/>
            </a:lvl1pPr>
          </a:lstStyle>
          <a:p>
            <a:pPr>
              <a:defRPr/>
            </a:pPr>
            <a:r>
              <a:rPr lang="de-DE" altLang="en-US"/>
              <a:t>Page </a:t>
            </a:r>
            <a:r>
              <a:rPr lang="de-DE" altLang="en-US">
                <a:sym typeface="MS UI Gothic" pitchFamily="34" charset="-128"/>
              </a:rPr>
              <a:t></a:t>
            </a:r>
            <a:r>
              <a:rPr lang="de-DE" altLang="en-US"/>
              <a:t> </a:t>
            </a:r>
            <a:fld id="{A45CBA2C-C06E-4872-8123-7C3C5E6AF017}" type="slidenum">
              <a:rPr lang="zh-CN" altLang="en-US"/>
              <a:pPr>
                <a:defRPr/>
              </a:pPr>
              <a:t>‹#›</a:t>
            </a:fld>
            <a:endParaRPr lang="en-US" altLang="zh-CN"/>
          </a:p>
        </p:txBody>
      </p:sp>
      <p:sp>
        <p:nvSpPr>
          <p:cNvPr id="1030" name="Rectangle 27"/>
          <p:cNvSpPr>
            <a:spLocks noGrp="1" noChangeArrowheads="1"/>
          </p:cNvSpPr>
          <p:nvPr>
            <p:ph type="title"/>
          </p:nvPr>
        </p:nvSpPr>
        <p:spPr bwMode="auto">
          <a:xfrm>
            <a:off x="625068" y="315913"/>
            <a:ext cx="10954566"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5pPr>
      <a:lvl6pPr marL="4572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6pPr>
      <a:lvl7pPr marL="9144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7pPr>
      <a:lvl8pPr marL="13716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8pPr>
      <a:lvl9pPr marL="1828800" algn="l" rtl="0" eaLnBrk="0" fontAlgn="base" hangingPunct="0">
        <a:spcBef>
          <a:spcPct val="0"/>
        </a:spcBef>
        <a:spcAft>
          <a:spcPct val="0"/>
        </a:spcAft>
        <a:defRPr sz="2400">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Font typeface="Wingdings" pitchFamily="2" charset="2"/>
        <a:buChar char="n"/>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baike.baidu.com/subview/644590/10414856.ht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g.cnsoc.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1"/>
          <p:cNvSpPr>
            <a:spLocks noChangeArrowheads="1"/>
          </p:cNvSpPr>
          <p:nvPr/>
        </p:nvSpPr>
        <p:spPr bwMode="auto">
          <a:xfrm>
            <a:off x="-48247" y="-26987"/>
            <a:ext cx="12397689" cy="6858001"/>
          </a:xfrm>
          <a:prstGeom prst="rect">
            <a:avLst/>
          </a:prstGeom>
          <a:solidFill>
            <a:schemeClr val="bg1"/>
          </a:solidFill>
          <a:ln w="9525" algn="ctr">
            <a:solidFill>
              <a:schemeClr val="bg1"/>
            </a:solidFill>
            <a:round/>
            <a:headEnd/>
            <a:tailEnd/>
          </a:ln>
        </p:spPr>
        <p:txBody>
          <a:bodyPr/>
          <a:lstStyle/>
          <a:p>
            <a:pPr eaLnBrk="1" hangingPunct="1">
              <a:buFont typeface="Arial" pitchFamily="34" charset="0"/>
              <a:buNone/>
            </a:pPr>
            <a:endParaRPr lang="zh-CN" altLang="en-US"/>
          </a:p>
        </p:txBody>
      </p:sp>
      <p:grpSp>
        <p:nvGrpSpPr>
          <p:cNvPr id="2" name="组合 8"/>
          <p:cNvGrpSpPr>
            <a:grpSpLocks/>
          </p:cNvGrpSpPr>
          <p:nvPr/>
        </p:nvGrpSpPr>
        <p:grpSpPr bwMode="auto">
          <a:xfrm>
            <a:off x="-48247" y="1700214"/>
            <a:ext cx="12397689" cy="4846637"/>
            <a:chOff x="-36512" y="1700610"/>
            <a:chExt cx="9289032" cy="4845462"/>
          </a:xfrm>
        </p:grpSpPr>
        <p:grpSp>
          <p:nvGrpSpPr>
            <p:cNvPr id="5" name="组合 4"/>
            <p:cNvGrpSpPr>
              <a:grpSpLocks/>
            </p:cNvGrpSpPr>
            <p:nvPr/>
          </p:nvGrpSpPr>
          <p:grpSpPr bwMode="auto">
            <a:xfrm>
              <a:off x="-36512" y="1700610"/>
              <a:ext cx="9289032" cy="3889299"/>
              <a:chOff x="-36512" y="1700610"/>
              <a:chExt cx="9289032" cy="3889299"/>
            </a:xfrm>
          </p:grpSpPr>
          <p:sp>
            <p:nvSpPr>
              <p:cNvPr id="3" name="矩形 2"/>
              <p:cNvSpPr/>
              <p:nvPr/>
            </p:nvSpPr>
            <p:spPr bwMode="auto">
              <a:xfrm>
                <a:off x="-36512" y="1844824"/>
                <a:ext cx="9289032" cy="3600871"/>
              </a:xfrm>
              <a:prstGeom prst="rect">
                <a:avLst/>
              </a:prstGeom>
              <a:gradFill flip="none" rotWithShape="1">
                <a:gsLst>
                  <a:gs pos="100000">
                    <a:srgbClr val="92D050"/>
                  </a:gs>
                  <a:gs pos="0">
                    <a:srgbClr val="AEDF41"/>
                  </a:gs>
                </a:gsLst>
                <a:path path="circle">
                  <a:fillToRect l="50000" t="50000" r="50000" b="50000"/>
                </a:path>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4" name="矩形 3"/>
              <p:cNvSpPr/>
              <p:nvPr/>
            </p:nvSpPr>
            <p:spPr bwMode="auto">
              <a:xfrm>
                <a:off x="-36512" y="1700610"/>
                <a:ext cx="9289032" cy="144427"/>
              </a:xfrm>
              <a:prstGeom prst="rect">
                <a:avLst/>
              </a:prstGeom>
              <a:gradFill flip="none" rotWithShape="1">
                <a:gsLst>
                  <a:gs pos="0">
                    <a:schemeClr val="accent4">
                      <a:lumMod val="5000"/>
                      <a:lumOff val="95000"/>
                    </a:schemeClr>
                  </a:gs>
                  <a:gs pos="100000">
                    <a:schemeClr val="accent4">
                      <a:lumMod val="30000"/>
                      <a:lumOff val="70000"/>
                    </a:schemeClr>
                  </a:gs>
                </a:gsLst>
                <a:lin ang="5400000" scaled="1"/>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sp>
            <p:nvSpPr>
              <p:cNvPr id="7" name="矩形 6"/>
              <p:cNvSpPr/>
              <p:nvPr/>
            </p:nvSpPr>
            <p:spPr bwMode="auto">
              <a:xfrm>
                <a:off x="-36512" y="5446202"/>
                <a:ext cx="9289032" cy="144427"/>
              </a:xfrm>
              <a:prstGeom prst="rect">
                <a:avLst/>
              </a:prstGeom>
              <a:gradFill flip="none" rotWithShape="1">
                <a:gsLst>
                  <a:gs pos="0">
                    <a:schemeClr val="accent4">
                      <a:lumMod val="5000"/>
                      <a:lumOff val="95000"/>
                    </a:schemeClr>
                  </a:gs>
                  <a:gs pos="100000">
                    <a:schemeClr val="accent4">
                      <a:lumMod val="30000"/>
                      <a:lumOff val="70000"/>
                    </a:schemeClr>
                  </a:gs>
                </a:gsLst>
                <a:lin ang="5400000" scaled="1"/>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p>
            </p:txBody>
          </p:sp>
        </p:grpSp>
        <p:pic>
          <p:nvPicPr>
            <p:cNvPr id="2056" name="图片 7"/>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308304" y="4830903"/>
              <a:ext cx="1571742" cy="1715169"/>
            </a:xfrm>
            <a:prstGeom prst="rect">
              <a:avLst/>
            </a:prstGeom>
            <a:noFill/>
            <a:ln w="9525">
              <a:noFill/>
              <a:miter lim="800000"/>
              <a:headEnd/>
              <a:tailEnd/>
            </a:ln>
          </p:spPr>
        </p:pic>
      </p:grpSp>
      <p:sp>
        <p:nvSpPr>
          <p:cNvPr id="2053" name="文本框 5"/>
          <p:cNvSpPr txBox="1">
            <a:spLocks noChangeArrowheads="1"/>
          </p:cNvSpPr>
          <p:nvPr/>
        </p:nvSpPr>
        <p:spPr bwMode="auto">
          <a:xfrm>
            <a:off x="1426046" y="2285993"/>
            <a:ext cx="9706977" cy="830997"/>
          </a:xfrm>
          <a:prstGeom prst="rect">
            <a:avLst/>
          </a:prstGeom>
          <a:noFill/>
          <a:ln w="9525">
            <a:noFill/>
            <a:miter lim="800000"/>
            <a:headEnd/>
            <a:tailEnd/>
          </a:ln>
        </p:spPr>
        <p:txBody>
          <a:bodyPr>
            <a:spAutoFit/>
          </a:bodyPr>
          <a:lstStyle/>
          <a:p>
            <a:pPr lvl="0" algn="ctr" eaLnBrk="1" hangingPunct="1">
              <a:spcAft>
                <a:spcPts val="0"/>
              </a:spcAft>
              <a:defRPr/>
            </a:pPr>
            <a:r>
              <a:rPr lang="en-US" altLang="zh-CN" sz="4800" b="1" i="0" dirty="0">
                <a:latin typeface="隶书" charset="0"/>
                <a:ea typeface="隶书" charset="0"/>
              </a:rPr>
              <a:t>《</a:t>
            </a:r>
            <a:r>
              <a:rPr lang="zh-CN" altLang="en-US" sz="4800" b="1" i="0" dirty="0">
                <a:latin typeface="隶书" charset="0"/>
                <a:ea typeface="隶书" charset="0"/>
              </a:rPr>
              <a:t>中国居民膳食指南（</a:t>
            </a:r>
            <a:r>
              <a:rPr lang="en-US" altLang="zh-CN" sz="4800" b="1" i="0" dirty="0">
                <a:latin typeface="隶书" charset="0"/>
                <a:ea typeface="隶书" charset="0"/>
              </a:rPr>
              <a:t>2016</a:t>
            </a:r>
            <a:r>
              <a:rPr lang="zh-CN" altLang="en-US" sz="4800" b="1" i="0" dirty="0">
                <a:latin typeface="隶书" charset="0"/>
                <a:ea typeface="隶书" charset="0"/>
              </a:rPr>
              <a:t>）</a:t>
            </a:r>
            <a:r>
              <a:rPr lang="en-US" altLang="zh-CN" sz="4800" b="1" i="0" dirty="0">
                <a:latin typeface="隶书" charset="0"/>
                <a:ea typeface="隶书" charset="0"/>
              </a:rPr>
              <a:t>》</a:t>
            </a:r>
          </a:p>
        </p:txBody>
      </p:sp>
      <p:sp>
        <p:nvSpPr>
          <p:cNvPr id="2054" name="文本框 11"/>
          <p:cNvSpPr txBox="1">
            <a:spLocks noChangeArrowheads="1"/>
          </p:cNvSpPr>
          <p:nvPr/>
        </p:nvSpPr>
        <p:spPr bwMode="auto">
          <a:xfrm>
            <a:off x="2928238" y="4643439"/>
            <a:ext cx="6968017" cy="461665"/>
          </a:xfrm>
          <a:prstGeom prst="rect">
            <a:avLst/>
          </a:prstGeom>
          <a:noFill/>
          <a:ln w="9525">
            <a:noFill/>
            <a:miter lim="800000"/>
            <a:headEnd/>
            <a:tailEnd/>
          </a:ln>
        </p:spPr>
        <p:txBody>
          <a:bodyPr>
            <a:spAutoFit/>
          </a:bodyPr>
          <a:lstStyle/>
          <a:p>
            <a:pPr marL="342900" lvl="0" indent="-342900" algn="ctr" eaLnBrk="1" hangingPunct="1">
              <a:spcBef>
                <a:spcPct val="20000"/>
              </a:spcBef>
              <a:spcAft>
                <a:spcPts val="0"/>
              </a:spcAft>
              <a:defRPr/>
            </a:pPr>
            <a:r>
              <a:rPr lang="zh-CN" altLang="en-US" sz="2400" b="1" i="0" dirty="0"/>
              <a:t>膳食指南</a:t>
            </a:r>
            <a:r>
              <a:rPr lang="en-US" altLang="zh-CN" sz="2400" b="1" i="0" dirty="0"/>
              <a:t>2016</a:t>
            </a:r>
            <a:r>
              <a:rPr lang="zh-CN" altLang="en-US" sz="2400" b="1" i="0" dirty="0"/>
              <a:t>修订专家委员会</a:t>
            </a:r>
            <a:endParaRPr lang="en-US" altLang="zh-CN" sz="2400" b="1" i="0" dirty="0"/>
          </a:p>
        </p:txBody>
      </p:sp>
      <p:sp>
        <p:nvSpPr>
          <p:cNvPr id="12" name="矩形 11"/>
          <p:cNvSpPr/>
          <p:nvPr/>
        </p:nvSpPr>
        <p:spPr>
          <a:xfrm>
            <a:off x="2316136" y="3357562"/>
            <a:ext cx="8161209" cy="707886"/>
          </a:xfrm>
          <a:prstGeom prst="rect">
            <a:avLst/>
          </a:prstGeom>
        </p:spPr>
        <p:txBody>
          <a:bodyPr wrap="none">
            <a:spAutoFit/>
          </a:bodyPr>
          <a:lstStyle/>
          <a:p>
            <a:r>
              <a:rPr lang="zh-CN" altLang="en-US" sz="4000" b="1" i="0" dirty="0" smtClean="0">
                <a:latin typeface="微软雅黑" pitchFamily="34" charset="-122"/>
                <a:ea typeface="微软雅黑" pitchFamily="34" charset="-122"/>
              </a:rPr>
              <a:t>核心推荐二 ：</a:t>
            </a:r>
            <a:r>
              <a:rPr lang="zh-CN" altLang="zh-CN" sz="4000" b="1" i="0" dirty="0">
                <a:latin typeface="微软雅黑" pitchFamily="34" charset="-122"/>
                <a:ea typeface="微软雅黑" pitchFamily="34" charset="-122"/>
              </a:rPr>
              <a:t>吃动平衡，健康体重</a:t>
            </a:r>
            <a:endParaRPr lang="zh-CN" altLang="en-US" sz="4000" b="1" i="0" dirty="0">
              <a:latin typeface="微软雅黑" pitchFamily="34" charset="-122"/>
              <a:ea typeface="微软雅黑" pitchFamily="34" charset="-122"/>
            </a:endParaRPr>
          </a:p>
        </p:txBody>
      </p:sp>
      <p:pic>
        <p:nvPicPr>
          <p:cNvPr id="15" name="Picture 5" descr="图片1"/>
          <p:cNvPicPr>
            <a:picLocks noChangeAspect="1" noChangeArrowheads="1"/>
          </p:cNvPicPr>
          <p:nvPr/>
        </p:nvPicPr>
        <p:blipFill>
          <a:blip r:embed="rId3"/>
          <a:srcRect/>
          <a:stretch>
            <a:fillRect/>
          </a:stretch>
        </p:blipFill>
        <p:spPr bwMode="auto">
          <a:xfrm>
            <a:off x="0" y="188640"/>
            <a:ext cx="1869225" cy="1331913"/>
          </a:xfrm>
          <a:prstGeom prst="rect">
            <a:avLst/>
          </a:prstGeom>
          <a:noFill/>
          <a:ln w="9525">
            <a:noFill/>
            <a:miter lim="800000"/>
            <a:headEnd/>
            <a:tailEnd/>
          </a:ln>
        </p:spPr>
      </p:pic>
      <p:sp>
        <p:nvSpPr>
          <p:cNvPr id="16" name="文本框 3"/>
          <p:cNvSpPr txBox="1"/>
          <p:nvPr/>
        </p:nvSpPr>
        <p:spPr>
          <a:xfrm>
            <a:off x="1997894" y="188640"/>
            <a:ext cx="7560840" cy="1908215"/>
          </a:xfrm>
          <a:prstGeom prst="rect">
            <a:avLst/>
          </a:prstGeom>
          <a:noFill/>
        </p:spPr>
        <p:txBody>
          <a:bodyPr wrap="square" rtlCol="0">
            <a:spAutoFit/>
          </a:bodyPr>
          <a:lstStyle/>
          <a:p>
            <a:r>
              <a:rPr kumimoji="1" lang="zh-CN" altLang="en-US" sz="3000" b="1" i="0" spc="300" dirty="0" smtClean="0">
                <a:latin typeface="黑体" pitchFamily="2" charset="-122"/>
                <a:ea typeface="黑体" pitchFamily="2" charset="-122"/>
                <a:cs typeface="FZZongYi-M05S"/>
              </a:rPr>
              <a:t>健康中国行</a:t>
            </a:r>
            <a:r>
              <a:rPr kumimoji="1" lang="en-US" altLang="zh-CN" sz="3000" b="1" i="0" spc="300" dirty="0" smtClean="0">
                <a:latin typeface="黑体" pitchFamily="2" charset="-122"/>
                <a:ea typeface="黑体" pitchFamily="2" charset="-122"/>
                <a:cs typeface="FZZongYi-M05S"/>
              </a:rPr>
              <a:t>·</a:t>
            </a:r>
            <a:r>
              <a:rPr kumimoji="1" lang="zh-CN" altLang="en-US" sz="3000" b="1" i="0" spc="300" dirty="0" smtClean="0">
                <a:latin typeface="黑体" pitchFamily="2" charset="-122"/>
                <a:ea typeface="黑体" pitchFamily="2" charset="-122"/>
                <a:cs typeface="FZZongYi-M05S"/>
              </a:rPr>
              <a:t>合理膳食</a:t>
            </a:r>
            <a:endParaRPr kumimoji="1" lang="en-US" altLang="zh-CN" sz="3000" b="1" i="0" spc="300" dirty="0" smtClean="0">
              <a:latin typeface="黑体" pitchFamily="2" charset="-122"/>
              <a:ea typeface="黑体" pitchFamily="2" charset="-122"/>
              <a:cs typeface="FZZongYi-M05S"/>
            </a:endParaRPr>
          </a:p>
          <a:p>
            <a:endParaRPr kumimoji="1" lang="en-US" altLang="zh-CN" sz="1000" b="1" i="0" spc="300" dirty="0" smtClean="0">
              <a:latin typeface="楷体_GB2312" pitchFamily="49" charset="-122"/>
              <a:ea typeface="楷体_GB2312" pitchFamily="49" charset="-122"/>
              <a:cs typeface="FZZongYi-M05S"/>
            </a:endParaRPr>
          </a:p>
          <a:p>
            <a:r>
              <a:rPr kumimoji="1" lang="zh-CN" altLang="en-US" sz="1200" i="0" spc="300" dirty="0" smtClean="0">
                <a:latin typeface="楷体_GB2312" pitchFamily="49" charset="-122"/>
                <a:ea typeface="楷体_GB2312" pitchFamily="49" charset="-122"/>
                <a:cs typeface="FZZongYi-M05S"/>
              </a:rPr>
              <a:t>主办单位：国家卫生和计划生育委员会</a:t>
            </a:r>
          </a:p>
          <a:p>
            <a:r>
              <a:rPr kumimoji="1" lang="zh-CN" altLang="en-US" sz="1200" i="0" spc="300" dirty="0" smtClean="0">
                <a:latin typeface="楷体_GB2312" pitchFamily="49" charset="-122"/>
                <a:ea typeface="楷体_GB2312" pitchFamily="49" charset="-122"/>
                <a:cs typeface="FZZongYi-M05S"/>
              </a:rPr>
              <a:t>承办单位：中国健康教育中心</a:t>
            </a:r>
          </a:p>
          <a:p>
            <a:r>
              <a:rPr kumimoji="1" lang="zh-CN" altLang="en-US" sz="1200" i="0" spc="300" dirty="0" smtClean="0">
                <a:latin typeface="楷体_GB2312" pitchFamily="49" charset="-122"/>
                <a:ea typeface="楷体_GB2312" pitchFamily="49" charset="-122"/>
                <a:cs typeface="FZZongYi-M05S"/>
              </a:rPr>
              <a:t>技术支持：中国疾病预防控制中心营养与健康所、北京大学公卫学院营养与食品卫生系</a:t>
            </a:r>
            <a:endParaRPr kumimoji="1" lang="en-US" altLang="zh-CN" sz="1200" i="0" spc="300" dirty="0" smtClean="0">
              <a:latin typeface="楷体_GB2312" pitchFamily="49" charset="-122"/>
              <a:ea typeface="楷体_GB2312" pitchFamily="49" charset="-122"/>
              <a:cs typeface="FZZongYi-M05S"/>
            </a:endParaRPr>
          </a:p>
          <a:p>
            <a:r>
              <a:rPr kumimoji="1" lang="en-US" altLang="zh-CN" sz="1200" i="0" spc="300" dirty="0" smtClean="0">
                <a:latin typeface="楷体_GB2312" pitchFamily="49" charset="-122"/>
                <a:ea typeface="楷体_GB2312" pitchFamily="49" charset="-122"/>
                <a:cs typeface="FZZongYi-M05S"/>
              </a:rPr>
              <a:t>         </a:t>
            </a:r>
            <a:r>
              <a:rPr kumimoji="1" lang="zh-CN" altLang="en-US" sz="1200" i="0" spc="300" dirty="0" smtClean="0">
                <a:latin typeface="楷体_GB2312" pitchFamily="49" charset="-122"/>
                <a:ea typeface="楷体_GB2312" pitchFamily="49" charset="-122"/>
                <a:cs typeface="FZZongYi-M05S"/>
              </a:rPr>
              <a:t>中国营养学会、中国学生营养与健康促进会</a:t>
            </a:r>
          </a:p>
          <a:p>
            <a:endParaRPr kumimoji="1" lang="zh-CN" altLang="en-US" sz="3000" b="1" spc="300" dirty="0">
              <a:latin typeface="楷体_GB2312" pitchFamily="49" charset="-122"/>
              <a:ea typeface="楷体_GB2312" pitchFamily="49" charset="-122"/>
              <a:cs typeface="FZZongYi-M05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378556" y="188913"/>
            <a:ext cx="10953983" cy="592137"/>
          </a:xfrm>
        </p:spPr>
        <p:txBody>
          <a:bodyPr/>
          <a:lstStyle/>
          <a:p>
            <a:r>
              <a:rPr lang="zh-CN" altLang="en-US" sz="3600" b="1" smtClean="0">
                <a:latin typeface="微软雅黑" pitchFamily="34" charset="-122"/>
                <a:ea typeface="微软雅黑" pitchFamily="34" charset="-122"/>
              </a:rPr>
              <a:t>每天需要吃多少食物</a:t>
            </a:r>
          </a:p>
        </p:txBody>
      </p:sp>
      <p:sp>
        <p:nvSpPr>
          <p:cNvPr id="13315" name="TextBox 5"/>
          <p:cNvSpPr txBox="1">
            <a:spLocks noChangeArrowheads="1"/>
          </p:cNvSpPr>
          <p:nvPr/>
        </p:nvSpPr>
        <p:spPr bwMode="auto">
          <a:xfrm>
            <a:off x="1135666" y="1196976"/>
            <a:ext cx="8426569" cy="461963"/>
          </a:xfrm>
          <a:prstGeom prst="rect">
            <a:avLst/>
          </a:prstGeom>
          <a:noFill/>
          <a:ln w="9525">
            <a:noFill/>
            <a:miter lim="800000"/>
            <a:headEnd/>
            <a:tailEnd/>
          </a:ln>
        </p:spPr>
        <p:txBody>
          <a:bodyPr>
            <a:spAutoFit/>
          </a:bodyPr>
          <a:lstStyle/>
          <a:p>
            <a:r>
              <a:rPr lang="zh-CN" altLang="zh-CN" sz="2400" i="0">
                <a:latin typeface="微软雅黑" pitchFamily="34" charset="-122"/>
                <a:ea typeface="微软雅黑" pitchFamily="34" charset="-122"/>
                <a:cs typeface="Times New Roman" pitchFamily="18" charset="0"/>
              </a:rPr>
              <a:t>中国居民不同体力活动能量需要量（</a:t>
            </a:r>
            <a:r>
              <a:rPr lang="en-US" altLang="zh-CN" sz="2400" i="0">
                <a:latin typeface="微软雅黑" pitchFamily="34" charset="-122"/>
                <a:ea typeface="微软雅黑" pitchFamily="34" charset="-122"/>
                <a:cs typeface="Times New Roman" pitchFamily="18" charset="0"/>
              </a:rPr>
              <a:t>6</a:t>
            </a:r>
            <a:r>
              <a:rPr lang="zh-CN" altLang="en-US" sz="2400" i="0">
                <a:latin typeface="微软雅黑" pitchFamily="34" charset="-122"/>
                <a:ea typeface="微软雅黑" pitchFamily="34" charset="-122"/>
                <a:cs typeface="Times New Roman" pitchFamily="18" charset="0"/>
              </a:rPr>
              <a:t>岁以上人群）</a:t>
            </a:r>
            <a:endParaRPr lang="zh-CN" altLang="en-US" sz="2400" i="0">
              <a:ea typeface="微软雅黑" pitchFamily="34" charset="-122"/>
              <a:cs typeface="Times New Roman" pitchFamily="18" charset="0"/>
            </a:endParaRPr>
          </a:p>
        </p:txBody>
      </p:sp>
      <p:sp>
        <p:nvSpPr>
          <p:cNvPr id="13316" name="矩形 10"/>
          <p:cNvSpPr>
            <a:spLocks noChangeArrowheads="1"/>
          </p:cNvSpPr>
          <p:nvPr/>
        </p:nvSpPr>
        <p:spPr bwMode="auto">
          <a:xfrm rot="10800000" flipV="1">
            <a:off x="3430176" y="6246624"/>
            <a:ext cx="6763941" cy="338554"/>
          </a:xfrm>
          <a:prstGeom prst="rect">
            <a:avLst/>
          </a:prstGeom>
          <a:solidFill>
            <a:schemeClr val="bg1"/>
          </a:solidFill>
          <a:ln w="9525">
            <a:noFill/>
            <a:miter lim="800000"/>
            <a:headEnd/>
            <a:tailEnd/>
          </a:ln>
        </p:spPr>
        <p:txBody>
          <a:bodyPr wrap="square">
            <a:spAutoFit/>
          </a:bodyPr>
          <a:lstStyle/>
          <a:p>
            <a:r>
              <a:rPr lang="zh-CN" altLang="zh-CN" sz="1600" i="0" dirty="0"/>
              <a:t>数据来源：中国居民膳食营养素参考摄入量（</a:t>
            </a:r>
            <a:r>
              <a:rPr lang="en-US" altLang="zh-CN" sz="1600" i="0" dirty="0"/>
              <a:t>DRIs</a:t>
            </a:r>
            <a:r>
              <a:rPr lang="zh-CN" altLang="zh-CN" sz="1600" i="0" dirty="0"/>
              <a:t>）</a:t>
            </a:r>
            <a:r>
              <a:rPr lang="en-US" altLang="zh-CN" sz="1600" i="0" dirty="0"/>
              <a:t>2013</a:t>
            </a:r>
            <a:r>
              <a:rPr lang="zh-CN" altLang="zh-CN" sz="1600" i="0" dirty="0"/>
              <a:t>版）</a:t>
            </a:r>
          </a:p>
        </p:txBody>
      </p:sp>
      <p:pic>
        <p:nvPicPr>
          <p:cNvPr id="13317" name="图表 2"/>
          <p:cNvPicPr>
            <a:picLocks noChangeArrowheads="1"/>
          </p:cNvPicPr>
          <p:nvPr/>
        </p:nvPicPr>
        <p:blipFill>
          <a:blip r:embed="rId2"/>
          <a:srcRect l="-2271" t="-5978" r="-3214" b="-6575"/>
          <a:stretch>
            <a:fillRect/>
          </a:stretch>
        </p:blipFill>
        <p:spPr bwMode="auto">
          <a:xfrm>
            <a:off x="209691" y="1916113"/>
            <a:ext cx="5808227" cy="3600450"/>
          </a:xfrm>
          <a:prstGeom prst="rect">
            <a:avLst/>
          </a:prstGeom>
          <a:noFill/>
          <a:ln w="9525">
            <a:noFill/>
            <a:miter lim="800000"/>
            <a:headEnd/>
            <a:tailEnd/>
          </a:ln>
        </p:spPr>
      </p:pic>
      <p:pic>
        <p:nvPicPr>
          <p:cNvPr id="13318" name="图表 1"/>
          <p:cNvPicPr>
            <a:picLocks noChangeArrowheads="1"/>
          </p:cNvPicPr>
          <p:nvPr/>
        </p:nvPicPr>
        <p:blipFill>
          <a:blip r:embed="rId3"/>
          <a:srcRect l="-3989" t="-6638" r="-3949" b="-5025"/>
          <a:stretch>
            <a:fillRect/>
          </a:stretch>
        </p:blipFill>
        <p:spPr bwMode="auto">
          <a:xfrm>
            <a:off x="6103278" y="1989139"/>
            <a:ext cx="5722867" cy="3671887"/>
          </a:xfrm>
          <a:prstGeom prst="rect">
            <a:avLst/>
          </a:prstGeom>
          <a:noFill/>
          <a:ln w="9525">
            <a:noFill/>
            <a:miter lim="800000"/>
            <a:headEnd/>
            <a:tailEnd/>
          </a:ln>
        </p:spPr>
      </p:pic>
      <p:sp>
        <p:nvSpPr>
          <p:cNvPr id="13319" name="矩形 9"/>
          <p:cNvSpPr>
            <a:spLocks noChangeArrowheads="1"/>
          </p:cNvSpPr>
          <p:nvPr/>
        </p:nvSpPr>
        <p:spPr bwMode="auto">
          <a:xfrm>
            <a:off x="1221027" y="5516563"/>
            <a:ext cx="2749471" cy="400110"/>
          </a:xfrm>
          <a:prstGeom prst="rect">
            <a:avLst/>
          </a:prstGeom>
          <a:noFill/>
          <a:ln w="9525">
            <a:noFill/>
            <a:miter lim="800000"/>
            <a:headEnd/>
            <a:tailEnd/>
          </a:ln>
        </p:spPr>
        <p:txBody>
          <a:bodyPr wrap="none">
            <a:spAutoFit/>
          </a:bodyPr>
          <a:lstStyle/>
          <a:p>
            <a:r>
              <a:rPr lang="zh-CN" altLang="zh-CN" sz="2000" i="0"/>
              <a:t>中国女性能量需要量</a:t>
            </a:r>
            <a:r>
              <a:rPr lang="zh-CN" altLang="en-US" sz="2000" i="0"/>
              <a:t>图</a:t>
            </a:r>
          </a:p>
        </p:txBody>
      </p:sp>
      <p:sp>
        <p:nvSpPr>
          <p:cNvPr id="13320" name="矩形 10"/>
          <p:cNvSpPr>
            <a:spLocks noChangeArrowheads="1"/>
          </p:cNvSpPr>
          <p:nvPr/>
        </p:nvSpPr>
        <p:spPr bwMode="auto">
          <a:xfrm>
            <a:off x="7112759" y="5661025"/>
            <a:ext cx="2749471" cy="400110"/>
          </a:xfrm>
          <a:prstGeom prst="rect">
            <a:avLst/>
          </a:prstGeom>
          <a:noFill/>
          <a:ln w="9525">
            <a:noFill/>
            <a:miter lim="800000"/>
            <a:headEnd/>
            <a:tailEnd/>
          </a:ln>
        </p:spPr>
        <p:txBody>
          <a:bodyPr wrap="none">
            <a:spAutoFit/>
          </a:bodyPr>
          <a:lstStyle/>
          <a:p>
            <a:r>
              <a:rPr lang="zh-CN" altLang="zh-CN" sz="2000" i="0"/>
              <a:t>中国</a:t>
            </a:r>
            <a:r>
              <a:rPr lang="zh-CN" altLang="en-US" sz="2000" i="0"/>
              <a:t>男</a:t>
            </a:r>
            <a:r>
              <a:rPr lang="zh-CN" altLang="zh-CN" sz="2000" i="0"/>
              <a:t>性能量需要量</a:t>
            </a:r>
            <a:r>
              <a:rPr lang="zh-CN" altLang="en-US" sz="2000" i="0"/>
              <a:t>图</a:t>
            </a:r>
          </a:p>
        </p:txBody>
      </p:sp>
      <p:pic>
        <p:nvPicPr>
          <p:cNvPr id="9218" name="Picture 2"/>
          <p:cNvPicPr>
            <a:picLocks noChangeAspect="1" noChangeArrowheads="1"/>
          </p:cNvPicPr>
          <p:nvPr/>
        </p:nvPicPr>
        <p:blipFill>
          <a:blip r:embed="rId4"/>
          <a:srcRect/>
          <a:stretch>
            <a:fillRect/>
          </a:stretch>
        </p:blipFill>
        <p:spPr bwMode="auto">
          <a:xfrm>
            <a:off x="197694" y="6237312"/>
            <a:ext cx="2600325" cy="4095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a:xfrm>
            <a:off x="378556" y="188913"/>
            <a:ext cx="8712341" cy="592137"/>
          </a:xfrm>
        </p:spPr>
        <p:txBody>
          <a:bodyPr/>
          <a:lstStyle/>
          <a:p>
            <a:r>
              <a:rPr lang="zh-CN" altLang="en-US" sz="3600" b="1" smtClean="0">
                <a:latin typeface="微软雅黑" pitchFamily="34" charset="-122"/>
                <a:ea typeface="微软雅黑" pitchFamily="34" charset="-122"/>
              </a:rPr>
              <a:t>如何做到食不过量</a:t>
            </a:r>
          </a:p>
        </p:txBody>
      </p:sp>
      <p:sp>
        <p:nvSpPr>
          <p:cNvPr id="14339" name="内容占位符 2"/>
          <p:cNvSpPr>
            <a:spLocks noGrp="1"/>
          </p:cNvSpPr>
          <p:nvPr>
            <p:ph idx="1"/>
          </p:nvPr>
        </p:nvSpPr>
        <p:spPr/>
        <p:txBody>
          <a:bodyPr/>
          <a:lstStyle/>
          <a:p>
            <a:r>
              <a:rPr lang="zh-CN" altLang="zh-CN" sz="2400" b="1" smtClean="0">
                <a:latin typeface="微软雅黑" pitchFamily="34" charset="-122"/>
                <a:ea typeface="微软雅黑" pitchFamily="34" charset="-122"/>
              </a:rPr>
              <a:t>定时定量进餐</a:t>
            </a:r>
            <a:r>
              <a:rPr lang="en-US" altLang="zh-CN" sz="2400" b="1" smtClean="0">
                <a:latin typeface="微软雅黑" pitchFamily="34" charset="-122"/>
                <a:ea typeface="微软雅黑" pitchFamily="34" charset="-122"/>
              </a:rPr>
              <a:t>   </a:t>
            </a:r>
            <a:r>
              <a:rPr lang="zh-CN" altLang="en-US" sz="2400" smtClean="0">
                <a:latin typeface="微软雅黑" pitchFamily="34" charset="-122"/>
                <a:ea typeface="微软雅黑" pitchFamily="34" charset="-122"/>
              </a:rPr>
              <a:t>以</a:t>
            </a:r>
            <a:r>
              <a:rPr lang="zh-CN" altLang="zh-CN" sz="2400" smtClean="0">
                <a:latin typeface="微软雅黑" pitchFamily="34" charset="-122"/>
                <a:ea typeface="微软雅黑" pitchFamily="34" charset="-122"/>
              </a:rPr>
              <a:t>避免过度饥饿而引起的饱食中枢反应迟钝，进食过量。避免进食过快，无意中过量进食。</a:t>
            </a:r>
            <a:endParaRPr lang="en-US" altLang="zh-CN" sz="2400" smtClean="0">
              <a:latin typeface="微软雅黑" pitchFamily="34" charset="-122"/>
              <a:ea typeface="微软雅黑" pitchFamily="34" charset="-122"/>
            </a:endParaRPr>
          </a:p>
          <a:p>
            <a:r>
              <a:rPr lang="zh-CN" altLang="zh-CN" sz="2400" b="1" smtClean="0">
                <a:latin typeface="微软雅黑" pitchFamily="34" charset="-122"/>
                <a:ea typeface="微软雅黑" pitchFamily="34" charset="-122"/>
              </a:rPr>
              <a:t>分餐</a:t>
            </a:r>
            <a:r>
              <a:rPr lang="zh-CN" altLang="en-US" sz="2400" b="1" smtClean="0">
                <a:latin typeface="微软雅黑" pitchFamily="34" charset="-122"/>
                <a:ea typeface="微软雅黑" pitchFamily="34" charset="-122"/>
              </a:rPr>
              <a:t>制  </a:t>
            </a:r>
            <a:r>
              <a:rPr lang="zh-CN" altLang="zh-CN" sz="2400" smtClean="0">
                <a:latin typeface="微软雅黑" pitchFamily="34" charset="-122"/>
                <a:ea typeface="微软雅黑" pitchFamily="34" charset="-122"/>
              </a:rPr>
              <a:t>提倡分餐制，根据个人的生理条件和身体活动量，进行标准化配餐</a:t>
            </a:r>
            <a:r>
              <a:rPr lang="zh-CN" altLang="en-US"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记录自己的食物份和量。</a:t>
            </a:r>
            <a:endParaRPr lang="en-US" altLang="zh-CN" sz="2400" smtClean="0">
              <a:latin typeface="微软雅黑" pitchFamily="34" charset="-122"/>
              <a:ea typeface="微软雅黑" pitchFamily="34" charset="-122"/>
            </a:endParaRPr>
          </a:p>
          <a:p>
            <a:r>
              <a:rPr lang="zh-CN" altLang="zh-CN" sz="2400" b="1" smtClean="0">
                <a:latin typeface="微软雅黑" pitchFamily="34" charset="-122"/>
                <a:ea typeface="微软雅黑" pitchFamily="34" charset="-122"/>
              </a:rPr>
              <a:t>每顿少吃一两口</a:t>
            </a:r>
            <a:r>
              <a:rPr lang="en-US" altLang="zh-CN" sz="2400" b="1" smtClean="0">
                <a:latin typeface="微软雅黑" pitchFamily="34" charset="-122"/>
                <a:ea typeface="微软雅黑" pitchFamily="34" charset="-122"/>
              </a:rPr>
              <a:t>  </a:t>
            </a:r>
            <a:r>
              <a:rPr lang="zh-CN" altLang="zh-CN" sz="2400" smtClean="0">
                <a:latin typeface="微软雅黑" pitchFamily="34" charset="-122"/>
                <a:ea typeface="微软雅黑" pitchFamily="34" charset="-122"/>
              </a:rPr>
              <a:t>如果能坚持每顿少吃一两口，对预防能量摄入过多进而引起的超重和肥胖有重要作用。对于容易发胖的人，强调适当限制进食量，最好在感觉还欠几口的时候就放下筷子。</a:t>
            </a:r>
            <a:endParaRPr lang="en-US" altLang="zh-CN" sz="2400" smtClean="0">
              <a:latin typeface="微软雅黑" pitchFamily="34" charset="-122"/>
              <a:ea typeface="微软雅黑" pitchFamily="34" charset="-122"/>
            </a:endParaRPr>
          </a:p>
          <a:p>
            <a:r>
              <a:rPr lang="zh-CN" altLang="zh-CN" sz="2400" b="1" smtClean="0">
                <a:latin typeface="微软雅黑" pitchFamily="34" charset="-122"/>
                <a:ea typeface="微软雅黑" pitchFamily="34" charset="-122"/>
              </a:rPr>
              <a:t>减少高能量食品的摄入</a:t>
            </a:r>
            <a:r>
              <a:rPr lang="en-US" altLang="zh-CN" sz="2400" b="1" smtClean="0">
                <a:latin typeface="微软雅黑" pitchFamily="34" charset="-122"/>
                <a:ea typeface="微软雅黑" pitchFamily="34" charset="-122"/>
              </a:rPr>
              <a:t>  </a:t>
            </a:r>
            <a:r>
              <a:rPr lang="zh-CN" altLang="zh-CN" sz="2400" smtClean="0">
                <a:latin typeface="微软雅黑" pitchFamily="34" charset="-122"/>
                <a:ea typeface="微软雅黑" pitchFamily="34" charset="-122"/>
              </a:rPr>
              <a:t>学会看食品标签上的</a:t>
            </a:r>
            <a:r>
              <a:rPr lang="en-US" altLang="zh-CN"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营养成分表</a:t>
            </a:r>
            <a:r>
              <a:rPr lang="en-US" altLang="zh-CN"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，了解食品的能量值，少选择高脂肪、高糖含量的高能量食品。</a:t>
            </a:r>
            <a:endParaRPr lang="en-US" altLang="zh-CN" sz="2400" smtClean="0">
              <a:latin typeface="微软雅黑" pitchFamily="34" charset="-122"/>
              <a:ea typeface="微软雅黑" pitchFamily="34" charset="-122"/>
            </a:endParaRPr>
          </a:p>
          <a:p>
            <a:r>
              <a:rPr lang="zh-CN" altLang="zh-CN" sz="2400" b="1" smtClean="0">
                <a:latin typeface="微软雅黑" pitchFamily="34" charset="-122"/>
                <a:ea typeface="微软雅黑" pitchFamily="34" charset="-122"/>
              </a:rPr>
              <a:t>减少在外就餐</a:t>
            </a:r>
            <a:r>
              <a:rPr lang="en-US" altLang="zh-CN" sz="2400" b="1" smtClean="0">
                <a:latin typeface="微软雅黑" pitchFamily="34" charset="-122"/>
                <a:ea typeface="微软雅黑" pitchFamily="34" charset="-122"/>
              </a:rPr>
              <a:t>  </a:t>
            </a:r>
            <a:r>
              <a:rPr lang="zh-CN" altLang="zh-CN" sz="2400" smtClean="0">
                <a:latin typeface="微软雅黑" pitchFamily="34" charset="-122"/>
                <a:ea typeface="微软雅黑" pitchFamily="34" charset="-122"/>
              </a:rPr>
              <a:t>在外就餐或聚餐</a:t>
            </a:r>
            <a:endParaRPr lang="zh-CN" altLang="en-US" sz="2400" smtClean="0">
              <a:latin typeface="微软雅黑" pitchFamily="34" charset="-122"/>
              <a:ea typeface="微软雅黑" pitchFamily="34" charset="-122"/>
            </a:endParaRPr>
          </a:p>
        </p:txBody>
      </p:sp>
      <p:pic>
        <p:nvPicPr>
          <p:cNvPr id="10242" name="Picture 2"/>
          <p:cNvPicPr>
            <a:picLocks noChangeAspect="1" noChangeArrowheads="1"/>
          </p:cNvPicPr>
          <p:nvPr/>
        </p:nvPicPr>
        <p:blipFill>
          <a:blip r:embed="rId2"/>
          <a:srcRect/>
          <a:stretch>
            <a:fillRect/>
          </a:stretch>
        </p:blipFill>
        <p:spPr bwMode="auto">
          <a:xfrm>
            <a:off x="485726" y="6237312"/>
            <a:ext cx="2600325" cy="4095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a:xfrm>
            <a:off x="0" y="0"/>
            <a:ext cx="11579341" cy="908050"/>
          </a:xfrm>
          <a:noFill/>
        </p:spPr>
        <p:txBody>
          <a:bodyPr/>
          <a:lstStyle/>
          <a:p>
            <a:pPr eaLnBrk="1" hangingPunct="1"/>
            <a:r>
              <a:rPr lang="zh-CN" altLang="en-US" sz="2800" b="1" smtClean="0">
                <a:latin typeface="微软雅黑" pitchFamily="34" charset="-122"/>
                <a:ea typeface="微软雅黑" pitchFamily="34" charset="-122"/>
              </a:rPr>
              <a:t>关键推荐</a:t>
            </a:r>
            <a:r>
              <a:rPr lang="en-US" altLang="zh-CN" sz="2800" b="1" smtClean="0">
                <a:latin typeface="微软雅黑" pitchFamily="34" charset="-122"/>
                <a:ea typeface="微软雅黑" pitchFamily="34" charset="-122"/>
              </a:rPr>
              <a:t>3</a:t>
            </a:r>
            <a:r>
              <a:rPr lang="zh-CN" altLang="en-US" sz="2800" b="1" smtClean="0">
                <a:latin typeface="微软雅黑" pitchFamily="34" charset="-122"/>
                <a:ea typeface="微软雅黑" pitchFamily="34" charset="-122"/>
              </a:rPr>
              <a:t>：坚持日常身体活动，每周至少进行</a:t>
            </a:r>
            <a:r>
              <a:rPr lang="en-US" altLang="zh-CN" sz="2800" b="1" smtClean="0">
                <a:latin typeface="微软雅黑" pitchFamily="34" charset="-122"/>
                <a:ea typeface="微软雅黑" pitchFamily="34" charset="-122"/>
              </a:rPr>
              <a:t>5</a:t>
            </a:r>
            <a:r>
              <a:rPr lang="zh-CN" altLang="en-US" sz="2800" b="1" smtClean="0">
                <a:latin typeface="微软雅黑" pitchFamily="34" charset="-122"/>
                <a:ea typeface="微软雅黑" pitchFamily="34" charset="-122"/>
              </a:rPr>
              <a:t>天中等强度身体活动，累计</a:t>
            </a:r>
            <a:r>
              <a:rPr lang="en-US" altLang="zh-CN" sz="2800" b="1" smtClean="0">
                <a:latin typeface="微软雅黑" pitchFamily="34" charset="-122"/>
                <a:ea typeface="微软雅黑" pitchFamily="34" charset="-122"/>
              </a:rPr>
              <a:t>150</a:t>
            </a:r>
            <a:r>
              <a:rPr lang="zh-CN" altLang="en-US" sz="2800" b="1" smtClean="0">
                <a:latin typeface="微软雅黑" pitchFamily="34" charset="-122"/>
                <a:ea typeface="微软雅黑" pitchFamily="34" charset="-122"/>
              </a:rPr>
              <a:t>分钟以上；主动身体活动最好每天</a:t>
            </a:r>
            <a:r>
              <a:rPr lang="en-US" altLang="zh-CN" sz="2800" b="1" smtClean="0">
                <a:latin typeface="微软雅黑" pitchFamily="34" charset="-122"/>
                <a:ea typeface="微软雅黑" pitchFamily="34" charset="-122"/>
              </a:rPr>
              <a:t>6000</a:t>
            </a:r>
            <a:r>
              <a:rPr lang="zh-CN" altLang="en-US" sz="2800" b="1" smtClean="0">
                <a:latin typeface="微软雅黑" pitchFamily="34" charset="-122"/>
                <a:ea typeface="微软雅黑" pitchFamily="34" charset="-122"/>
              </a:rPr>
              <a:t>步</a:t>
            </a:r>
            <a:endParaRPr lang="zh-CN" altLang="zh-CN" sz="2800" smtClean="0"/>
          </a:p>
        </p:txBody>
      </p:sp>
      <p:sp>
        <p:nvSpPr>
          <p:cNvPr id="15364" name="AutoShape 3"/>
          <p:cNvSpPr>
            <a:spLocks noChangeArrowheads="1"/>
          </p:cNvSpPr>
          <p:nvPr/>
        </p:nvSpPr>
        <p:spPr bwMode="auto">
          <a:xfrm rot="5400000">
            <a:off x="2293019" y="681468"/>
            <a:ext cx="1728787" cy="3531328"/>
          </a:xfrm>
          <a:prstGeom prst="upArrowCallout">
            <a:avLst>
              <a:gd name="adj1" fmla="val 26398"/>
              <a:gd name="adj2" fmla="val 12991"/>
              <a:gd name="adj3" fmla="val 20476"/>
              <a:gd name="adj4" fmla="val 75852"/>
            </a:avLst>
          </a:prstGeom>
          <a:gradFill rotWithShape="1">
            <a:gsLst>
              <a:gs pos="0">
                <a:srgbClr val="DDDDDD"/>
              </a:gs>
              <a:gs pos="100000">
                <a:srgbClr val="B2B2B2"/>
              </a:gs>
            </a:gsLst>
            <a:lin ang="18900000" scaled="1"/>
          </a:gradFill>
          <a:ln w="9525">
            <a:noFill/>
            <a:miter lim="800000"/>
            <a:headEnd/>
            <a:tailEnd/>
          </a:ln>
        </p:spPr>
        <p:txBody>
          <a:bodyPr wrap="none" anchor="ctr"/>
          <a:lstStyle/>
          <a:p>
            <a:pPr eaLnBrk="1" hangingPunct="1">
              <a:buFont typeface="Arial" pitchFamily="34" charset="0"/>
              <a:buNone/>
            </a:pPr>
            <a:endParaRPr lang="zh-CN" altLang="en-US"/>
          </a:p>
        </p:txBody>
      </p:sp>
      <p:sp>
        <p:nvSpPr>
          <p:cNvPr id="15365" name="AutoShape 4"/>
          <p:cNvSpPr>
            <a:spLocks noChangeArrowheads="1"/>
          </p:cNvSpPr>
          <p:nvPr/>
        </p:nvSpPr>
        <p:spPr bwMode="auto">
          <a:xfrm rot="10800000">
            <a:off x="4852561" y="1582738"/>
            <a:ext cx="2596073" cy="2016125"/>
          </a:xfrm>
          <a:prstGeom prst="upArrowCallout">
            <a:avLst>
              <a:gd name="adj1" fmla="val 33812"/>
              <a:gd name="adj2" fmla="val 24995"/>
              <a:gd name="adj3" fmla="val 15699"/>
              <a:gd name="adj4" fmla="val 86269"/>
            </a:avLst>
          </a:prstGeom>
          <a:gradFill rotWithShape="1">
            <a:gsLst>
              <a:gs pos="0">
                <a:schemeClr val="accent2"/>
              </a:gs>
              <a:gs pos="100000">
                <a:schemeClr val="accent1"/>
              </a:gs>
            </a:gsLst>
            <a:lin ang="18900000" scaled="1"/>
          </a:gradFill>
          <a:ln w="9525">
            <a:noFill/>
            <a:miter lim="800000"/>
            <a:headEnd/>
            <a:tailEnd/>
          </a:ln>
        </p:spPr>
        <p:txBody>
          <a:bodyPr wrap="none" anchor="ctr"/>
          <a:lstStyle/>
          <a:p>
            <a:pPr eaLnBrk="1" hangingPunct="1">
              <a:buFont typeface="Arial" pitchFamily="34" charset="0"/>
              <a:buNone/>
            </a:pPr>
            <a:endParaRPr lang="zh-CN" altLang="en-US" sz="2800"/>
          </a:p>
        </p:txBody>
      </p:sp>
      <p:sp>
        <p:nvSpPr>
          <p:cNvPr id="15366" name="AutoShape 5"/>
          <p:cNvSpPr>
            <a:spLocks noChangeArrowheads="1"/>
          </p:cNvSpPr>
          <p:nvPr/>
        </p:nvSpPr>
        <p:spPr bwMode="auto">
          <a:xfrm rot="-5400000">
            <a:off x="8120730" y="717654"/>
            <a:ext cx="1728787" cy="3458957"/>
          </a:xfrm>
          <a:prstGeom prst="upArrowCallout">
            <a:avLst>
              <a:gd name="adj1" fmla="val 33824"/>
              <a:gd name="adj2" fmla="val 12009"/>
              <a:gd name="adj3" fmla="val 40993"/>
              <a:gd name="adj4" fmla="val 86269"/>
            </a:avLst>
          </a:prstGeom>
          <a:gradFill rotWithShape="1">
            <a:gsLst>
              <a:gs pos="0">
                <a:srgbClr val="DDDDDD"/>
              </a:gs>
              <a:gs pos="100000">
                <a:srgbClr val="B2B2B2"/>
              </a:gs>
            </a:gsLst>
            <a:lin ang="18900000" scaled="1"/>
          </a:gradFill>
          <a:ln w="9525">
            <a:noFill/>
            <a:miter lim="800000"/>
            <a:headEnd/>
            <a:tailEnd/>
          </a:ln>
        </p:spPr>
        <p:txBody>
          <a:bodyPr wrap="none" anchor="ctr"/>
          <a:lstStyle/>
          <a:p>
            <a:pPr eaLnBrk="1" hangingPunct="1">
              <a:buFont typeface="Arial" pitchFamily="34" charset="0"/>
              <a:buNone/>
            </a:pPr>
            <a:endParaRPr lang="zh-CN" altLang="en-US" sz="3200"/>
          </a:p>
        </p:txBody>
      </p:sp>
      <p:grpSp>
        <p:nvGrpSpPr>
          <p:cNvPr id="2" name="Group 6"/>
          <p:cNvGrpSpPr>
            <a:grpSpLocks/>
          </p:cNvGrpSpPr>
          <p:nvPr/>
        </p:nvGrpSpPr>
        <p:grpSpPr bwMode="auto">
          <a:xfrm>
            <a:off x="256969" y="3571877"/>
            <a:ext cx="11026353" cy="1317625"/>
            <a:chOff x="0" y="0"/>
            <a:chExt cx="4354" cy="992"/>
          </a:xfrm>
        </p:grpSpPr>
        <p:sp>
          <p:nvSpPr>
            <p:cNvPr id="15385" name="Rectangle 7"/>
            <p:cNvSpPr>
              <a:spLocks noChangeArrowheads="1"/>
            </p:cNvSpPr>
            <p:nvPr/>
          </p:nvSpPr>
          <p:spPr bwMode="auto">
            <a:xfrm>
              <a:off x="0" y="0"/>
              <a:ext cx="4354" cy="809"/>
            </a:xfrm>
            <a:prstGeom prst="rect">
              <a:avLst/>
            </a:prstGeom>
            <a:gradFill rotWithShape="1">
              <a:gsLst>
                <a:gs pos="0">
                  <a:srgbClr val="DDDDDD"/>
                </a:gs>
                <a:gs pos="100000">
                  <a:schemeClr val="bg1"/>
                </a:gs>
              </a:gsLst>
              <a:lin ang="5400000" scaled="1"/>
            </a:gradFill>
            <a:ln w="3175">
              <a:solidFill>
                <a:srgbClr val="C0C0C0"/>
              </a:solidFill>
              <a:miter lim="800000"/>
              <a:headEnd/>
              <a:tailEnd/>
            </a:ln>
          </p:spPr>
          <p:txBody>
            <a:bodyPr wrap="none" anchor="ctr"/>
            <a:lstStyle/>
            <a:p>
              <a:pPr eaLnBrk="1" hangingPunct="1">
                <a:buFont typeface="Arial" pitchFamily="34" charset="0"/>
                <a:buNone/>
              </a:pPr>
              <a:endParaRPr lang="zh-CN" altLang="en-US" sz="2400"/>
            </a:p>
          </p:txBody>
        </p:sp>
        <p:sp>
          <p:nvSpPr>
            <p:cNvPr id="15386" name="Line 8"/>
            <p:cNvSpPr>
              <a:spLocks noChangeShapeType="1"/>
            </p:cNvSpPr>
            <p:nvPr/>
          </p:nvSpPr>
          <p:spPr bwMode="auto">
            <a:xfrm>
              <a:off x="0" y="809"/>
              <a:ext cx="4354" cy="0"/>
            </a:xfrm>
            <a:prstGeom prst="line">
              <a:avLst/>
            </a:prstGeom>
            <a:noFill/>
            <a:ln w="19050">
              <a:solidFill>
                <a:schemeClr val="bg1"/>
              </a:solidFill>
              <a:round/>
              <a:headEnd/>
              <a:tailEnd/>
            </a:ln>
          </p:spPr>
          <p:txBody>
            <a:bodyPr/>
            <a:lstStyle/>
            <a:p>
              <a:endParaRPr lang="zh-CN" altLang="en-US"/>
            </a:p>
          </p:txBody>
        </p:sp>
        <p:sp>
          <p:nvSpPr>
            <p:cNvPr id="15387" name="AutoShape 9"/>
            <p:cNvSpPr>
              <a:spLocks noChangeArrowheads="1"/>
            </p:cNvSpPr>
            <p:nvPr/>
          </p:nvSpPr>
          <p:spPr bwMode="auto">
            <a:xfrm>
              <a:off x="0" y="811"/>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w="9525">
              <a:noFill/>
              <a:miter lim="800000"/>
              <a:headEnd/>
              <a:tailEnd/>
            </a:ln>
          </p:spPr>
          <p:txBody>
            <a:bodyPr wrap="none" anchor="ctr"/>
            <a:lstStyle/>
            <a:p>
              <a:endParaRPr lang="zh-CN" altLang="en-US"/>
            </a:p>
          </p:txBody>
        </p:sp>
      </p:grpSp>
      <p:sp>
        <p:nvSpPr>
          <p:cNvPr id="15368" name="Rectangle 10"/>
          <p:cNvSpPr>
            <a:spLocks noChangeArrowheads="1"/>
          </p:cNvSpPr>
          <p:nvPr/>
        </p:nvSpPr>
        <p:spPr bwMode="auto">
          <a:xfrm>
            <a:off x="547422" y="3500439"/>
            <a:ext cx="11018930" cy="1055687"/>
          </a:xfrm>
          <a:prstGeom prst="rect">
            <a:avLst/>
          </a:prstGeom>
          <a:noFill/>
          <a:ln w="9525">
            <a:noFill/>
            <a:miter lim="800000"/>
            <a:headEnd/>
            <a:tailEnd/>
          </a:ln>
        </p:spPr>
        <p:txBody>
          <a:bodyPr anchor="ctr"/>
          <a:lstStyle/>
          <a:p>
            <a:pPr algn="ctr" eaLnBrk="1" hangingPunct="1">
              <a:buFont typeface="Arial" pitchFamily="34" charset="0"/>
              <a:buNone/>
            </a:pPr>
            <a:r>
              <a:rPr lang="zh-CN" altLang="en-US" sz="2400" b="1" i="0">
                <a:latin typeface="微软雅黑" pitchFamily="34" charset="-122"/>
                <a:ea typeface="微软雅黑" pitchFamily="34" charset="-122"/>
              </a:rPr>
              <a:t>主动中高强度活动至少相当于</a:t>
            </a:r>
            <a:r>
              <a:rPr lang="en-US" altLang="zh-CN" sz="2400" b="1" i="0">
                <a:latin typeface="微软雅黑" pitchFamily="34" charset="-122"/>
                <a:ea typeface="微软雅黑" pitchFamily="34" charset="-122"/>
              </a:rPr>
              <a:t>6000</a:t>
            </a:r>
            <a:r>
              <a:rPr lang="zh-CN" altLang="zh-CN" sz="2400" b="1" i="0">
                <a:latin typeface="微软雅黑" pitchFamily="34" charset="-122"/>
                <a:ea typeface="微软雅黑" pitchFamily="34" charset="-122"/>
              </a:rPr>
              <a:t>步</a:t>
            </a:r>
            <a:r>
              <a:rPr lang="en-US" altLang="zh-CN" sz="2400" b="1" i="0">
                <a:latin typeface="微软雅黑" pitchFamily="34" charset="-122"/>
                <a:ea typeface="微软雅黑" pitchFamily="34" charset="-122"/>
              </a:rPr>
              <a:t>/</a:t>
            </a:r>
            <a:r>
              <a:rPr lang="zh-CN" altLang="zh-CN" sz="2400" b="1" i="0">
                <a:latin typeface="微软雅黑" pitchFamily="34" charset="-122"/>
                <a:ea typeface="微软雅黑" pitchFamily="34" charset="-122"/>
              </a:rPr>
              <a:t>天</a:t>
            </a:r>
            <a:r>
              <a:rPr lang="en-US" altLang="zh-CN" sz="2400" b="1" i="0">
                <a:latin typeface="微软雅黑" pitchFamily="34" charset="-122"/>
                <a:ea typeface="微软雅黑" pitchFamily="34" charset="-122"/>
              </a:rPr>
              <a:t>+</a:t>
            </a:r>
            <a:r>
              <a:rPr lang="zh-CN" altLang="en-US" sz="2400" b="1" i="0">
                <a:latin typeface="微软雅黑" pitchFamily="34" charset="-122"/>
                <a:ea typeface="微软雅黑" pitchFamily="34" charset="-122"/>
              </a:rPr>
              <a:t>日常基础活动约</a:t>
            </a:r>
            <a:r>
              <a:rPr lang="en-US" altLang="zh-CN" sz="2400" b="1" i="0">
                <a:latin typeface="微软雅黑" pitchFamily="34" charset="-122"/>
                <a:ea typeface="微软雅黑" pitchFamily="34" charset="-122"/>
              </a:rPr>
              <a:t>2000</a:t>
            </a:r>
            <a:r>
              <a:rPr lang="zh-CN" altLang="en-US" sz="2400" b="1" i="0">
                <a:latin typeface="微软雅黑" pitchFamily="34" charset="-122"/>
                <a:ea typeface="微软雅黑" pitchFamily="34" charset="-122"/>
              </a:rPr>
              <a:t>步</a:t>
            </a:r>
            <a:endParaRPr lang="zh-CN" altLang="zh-CN" sz="2400" b="1">
              <a:solidFill>
                <a:srgbClr val="333333"/>
              </a:solidFill>
              <a:latin typeface="华文细黑" pitchFamily="2" charset="-122"/>
            </a:endParaRPr>
          </a:p>
        </p:txBody>
      </p:sp>
      <p:grpSp>
        <p:nvGrpSpPr>
          <p:cNvPr id="3" name="Group 11"/>
          <p:cNvGrpSpPr>
            <a:grpSpLocks/>
          </p:cNvGrpSpPr>
          <p:nvPr/>
        </p:nvGrpSpPr>
        <p:grpSpPr bwMode="auto">
          <a:xfrm>
            <a:off x="547421" y="4437064"/>
            <a:ext cx="10352747" cy="1317625"/>
            <a:chOff x="0" y="0"/>
            <a:chExt cx="4354" cy="992"/>
          </a:xfrm>
        </p:grpSpPr>
        <p:sp>
          <p:nvSpPr>
            <p:cNvPr id="15382" name="Rectangle 12"/>
            <p:cNvSpPr>
              <a:spLocks noChangeArrowheads="1"/>
            </p:cNvSpPr>
            <p:nvPr/>
          </p:nvSpPr>
          <p:spPr bwMode="auto">
            <a:xfrm>
              <a:off x="0" y="0"/>
              <a:ext cx="4354" cy="809"/>
            </a:xfrm>
            <a:prstGeom prst="rect">
              <a:avLst/>
            </a:prstGeom>
            <a:gradFill rotWithShape="1">
              <a:gsLst>
                <a:gs pos="0">
                  <a:srgbClr val="DDDDDD"/>
                </a:gs>
                <a:gs pos="100000">
                  <a:schemeClr val="bg1"/>
                </a:gs>
              </a:gsLst>
              <a:lin ang="5400000" scaled="1"/>
            </a:gradFill>
            <a:ln w="3175">
              <a:solidFill>
                <a:srgbClr val="C0C0C0"/>
              </a:solidFill>
              <a:miter lim="800000"/>
              <a:headEnd/>
              <a:tailEnd/>
            </a:ln>
          </p:spPr>
          <p:txBody>
            <a:bodyPr wrap="none" anchor="ctr"/>
            <a:lstStyle/>
            <a:p>
              <a:pPr eaLnBrk="1" hangingPunct="1">
                <a:buFont typeface="Arial" pitchFamily="34" charset="0"/>
                <a:buNone/>
              </a:pPr>
              <a:endParaRPr lang="zh-CN" altLang="en-US" sz="2400"/>
            </a:p>
          </p:txBody>
        </p:sp>
        <p:sp>
          <p:nvSpPr>
            <p:cNvPr id="15383" name="Line 13"/>
            <p:cNvSpPr>
              <a:spLocks noChangeShapeType="1"/>
            </p:cNvSpPr>
            <p:nvPr/>
          </p:nvSpPr>
          <p:spPr bwMode="auto">
            <a:xfrm>
              <a:off x="0" y="809"/>
              <a:ext cx="4354" cy="0"/>
            </a:xfrm>
            <a:prstGeom prst="line">
              <a:avLst/>
            </a:prstGeom>
            <a:noFill/>
            <a:ln w="19050">
              <a:solidFill>
                <a:schemeClr val="bg1"/>
              </a:solidFill>
              <a:round/>
              <a:headEnd/>
              <a:tailEnd/>
            </a:ln>
          </p:spPr>
          <p:txBody>
            <a:bodyPr/>
            <a:lstStyle/>
            <a:p>
              <a:endParaRPr lang="zh-CN" altLang="en-US"/>
            </a:p>
          </p:txBody>
        </p:sp>
        <p:sp>
          <p:nvSpPr>
            <p:cNvPr id="15384" name="AutoShape 14"/>
            <p:cNvSpPr>
              <a:spLocks noChangeArrowheads="1"/>
            </p:cNvSpPr>
            <p:nvPr/>
          </p:nvSpPr>
          <p:spPr bwMode="auto">
            <a:xfrm>
              <a:off x="0" y="811"/>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w="9525">
              <a:noFill/>
              <a:miter lim="800000"/>
              <a:headEnd/>
              <a:tailEnd/>
            </a:ln>
          </p:spPr>
          <p:txBody>
            <a:bodyPr wrap="none" anchor="ctr"/>
            <a:lstStyle/>
            <a:p>
              <a:endParaRPr lang="zh-CN" altLang="en-US"/>
            </a:p>
          </p:txBody>
        </p:sp>
      </p:grpSp>
      <p:grpSp>
        <p:nvGrpSpPr>
          <p:cNvPr id="4" name="Group 15"/>
          <p:cNvGrpSpPr>
            <a:grpSpLocks/>
          </p:cNvGrpSpPr>
          <p:nvPr/>
        </p:nvGrpSpPr>
        <p:grpSpPr bwMode="auto">
          <a:xfrm>
            <a:off x="2094089" y="5572140"/>
            <a:ext cx="9480586" cy="1028700"/>
            <a:chOff x="0" y="0"/>
            <a:chExt cx="4354" cy="992"/>
          </a:xfrm>
        </p:grpSpPr>
        <p:sp>
          <p:nvSpPr>
            <p:cNvPr id="15379" name="Rectangle 16"/>
            <p:cNvSpPr>
              <a:spLocks noChangeArrowheads="1"/>
            </p:cNvSpPr>
            <p:nvPr/>
          </p:nvSpPr>
          <p:spPr bwMode="auto">
            <a:xfrm>
              <a:off x="0" y="0"/>
              <a:ext cx="4354" cy="809"/>
            </a:xfrm>
            <a:prstGeom prst="rect">
              <a:avLst/>
            </a:prstGeom>
            <a:gradFill rotWithShape="1">
              <a:gsLst>
                <a:gs pos="0">
                  <a:srgbClr val="DDDDDD"/>
                </a:gs>
                <a:gs pos="100000">
                  <a:schemeClr val="bg1"/>
                </a:gs>
              </a:gsLst>
              <a:lin ang="5400000" scaled="1"/>
            </a:gradFill>
            <a:ln w="3175">
              <a:solidFill>
                <a:srgbClr val="C0C0C0"/>
              </a:solidFill>
              <a:miter lim="800000"/>
              <a:headEnd/>
              <a:tailEnd/>
            </a:ln>
          </p:spPr>
          <p:txBody>
            <a:bodyPr wrap="none" anchor="ctr"/>
            <a:lstStyle/>
            <a:p>
              <a:pPr eaLnBrk="1" hangingPunct="1">
                <a:buFont typeface="Arial" pitchFamily="34" charset="0"/>
                <a:buNone/>
              </a:pPr>
              <a:endParaRPr lang="zh-CN" altLang="en-US" sz="2400"/>
            </a:p>
          </p:txBody>
        </p:sp>
        <p:sp>
          <p:nvSpPr>
            <p:cNvPr id="15380" name="Line 17"/>
            <p:cNvSpPr>
              <a:spLocks noChangeShapeType="1"/>
            </p:cNvSpPr>
            <p:nvPr/>
          </p:nvSpPr>
          <p:spPr bwMode="auto">
            <a:xfrm>
              <a:off x="0" y="809"/>
              <a:ext cx="4354" cy="0"/>
            </a:xfrm>
            <a:prstGeom prst="line">
              <a:avLst/>
            </a:prstGeom>
            <a:noFill/>
            <a:ln w="19050">
              <a:solidFill>
                <a:schemeClr val="bg1"/>
              </a:solidFill>
              <a:round/>
              <a:headEnd/>
              <a:tailEnd/>
            </a:ln>
          </p:spPr>
          <p:txBody>
            <a:bodyPr/>
            <a:lstStyle/>
            <a:p>
              <a:endParaRPr lang="zh-CN" altLang="en-US"/>
            </a:p>
          </p:txBody>
        </p:sp>
        <p:sp>
          <p:nvSpPr>
            <p:cNvPr id="15381" name="AutoShape 18"/>
            <p:cNvSpPr>
              <a:spLocks noChangeArrowheads="1"/>
            </p:cNvSpPr>
            <p:nvPr/>
          </p:nvSpPr>
          <p:spPr bwMode="auto">
            <a:xfrm>
              <a:off x="0" y="811"/>
              <a:ext cx="4354"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337 w 21600"/>
                <a:gd name="T13" fmla="*/ 2387 h 21600"/>
                <a:gd name="T14" fmla="*/ 19263 w 21600"/>
                <a:gd name="T15" fmla="*/ 19213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rgbClr val="DDDDDD"/>
                </a:gs>
                <a:gs pos="100000">
                  <a:schemeClr val="bg1">
                    <a:alpha val="0"/>
                  </a:schemeClr>
                </a:gs>
              </a:gsLst>
              <a:lin ang="5400000" scaled="1"/>
            </a:gradFill>
            <a:ln w="9525">
              <a:noFill/>
              <a:miter lim="800000"/>
              <a:headEnd/>
              <a:tailEnd/>
            </a:ln>
          </p:spPr>
          <p:txBody>
            <a:bodyPr wrap="none" anchor="ctr"/>
            <a:lstStyle/>
            <a:p>
              <a:endParaRPr lang="zh-CN" altLang="en-US"/>
            </a:p>
          </p:txBody>
        </p:sp>
      </p:grpSp>
      <p:sp>
        <p:nvSpPr>
          <p:cNvPr id="15371" name="Rectangle 19"/>
          <p:cNvSpPr>
            <a:spLocks noChangeArrowheads="1"/>
          </p:cNvSpPr>
          <p:nvPr/>
        </p:nvSpPr>
        <p:spPr bwMode="auto">
          <a:xfrm>
            <a:off x="2428110" y="5429265"/>
            <a:ext cx="8935083" cy="1055687"/>
          </a:xfrm>
          <a:prstGeom prst="rect">
            <a:avLst/>
          </a:prstGeom>
          <a:noFill/>
          <a:ln w="9525">
            <a:noFill/>
            <a:miter lim="800000"/>
            <a:headEnd/>
            <a:tailEnd/>
          </a:ln>
        </p:spPr>
        <p:txBody>
          <a:bodyPr anchor="ctr"/>
          <a:lstStyle/>
          <a:p>
            <a:pPr algn="ctr" eaLnBrk="1" hangingPunct="1">
              <a:buFont typeface="Arial" pitchFamily="34" charset="0"/>
              <a:buNone/>
            </a:pPr>
            <a:r>
              <a:rPr lang="zh-CN" altLang="zh-CN" sz="2400" b="1" i="0" dirty="0">
                <a:latin typeface="微软雅黑" pitchFamily="34" charset="-122"/>
                <a:ea typeface="微软雅黑" pitchFamily="34" charset="-122"/>
              </a:rPr>
              <a:t>每周至少进行</a:t>
            </a:r>
            <a:r>
              <a:rPr lang="en-US" altLang="zh-CN" sz="2400" b="1" i="0" dirty="0">
                <a:latin typeface="微软雅黑" pitchFamily="34" charset="-122"/>
                <a:ea typeface="微软雅黑" pitchFamily="34" charset="-122"/>
              </a:rPr>
              <a:t>5</a:t>
            </a:r>
            <a:r>
              <a:rPr lang="zh-CN" altLang="zh-CN" sz="2400" b="1" i="0" dirty="0">
                <a:latin typeface="微软雅黑" pitchFamily="34" charset="-122"/>
                <a:ea typeface="微软雅黑" pitchFamily="34" charset="-122"/>
              </a:rPr>
              <a:t>天中等强度身体活动</a:t>
            </a:r>
            <a:r>
              <a:rPr lang="zh-CN" altLang="en-US" sz="2400" b="1" i="0" dirty="0">
                <a:latin typeface="微软雅黑" pitchFamily="34" charset="-122"/>
                <a:ea typeface="微软雅黑" pitchFamily="34" charset="-122"/>
              </a:rPr>
              <a:t>，累计</a:t>
            </a:r>
            <a:r>
              <a:rPr lang="en-US" altLang="zh-CN" sz="2400" b="1" i="0" dirty="0">
                <a:latin typeface="微软雅黑" pitchFamily="34" charset="-122"/>
                <a:ea typeface="微软雅黑" pitchFamily="34" charset="-122"/>
              </a:rPr>
              <a:t>150</a:t>
            </a:r>
            <a:r>
              <a:rPr lang="zh-CN" altLang="en-US" sz="2400" b="1" i="0" dirty="0">
                <a:latin typeface="微软雅黑" pitchFamily="34" charset="-122"/>
                <a:ea typeface="微软雅黑" pitchFamily="34" charset="-122"/>
              </a:rPr>
              <a:t>分钟以上</a:t>
            </a:r>
            <a:endParaRPr lang="zh-CN" altLang="zh-CN" sz="2400" b="1" i="0" dirty="0">
              <a:solidFill>
                <a:srgbClr val="333333"/>
              </a:solidFill>
              <a:latin typeface="微软雅黑" pitchFamily="34" charset="-122"/>
              <a:ea typeface="微软雅黑" pitchFamily="34" charset="-122"/>
            </a:endParaRPr>
          </a:p>
        </p:txBody>
      </p:sp>
      <p:sp>
        <p:nvSpPr>
          <p:cNvPr id="15372" name="Rectangle 20"/>
          <p:cNvSpPr>
            <a:spLocks noChangeArrowheads="1"/>
          </p:cNvSpPr>
          <p:nvPr/>
        </p:nvSpPr>
        <p:spPr bwMode="auto">
          <a:xfrm>
            <a:off x="1391748" y="1582739"/>
            <a:ext cx="2982052" cy="1728787"/>
          </a:xfrm>
          <a:prstGeom prst="rect">
            <a:avLst/>
          </a:prstGeom>
          <a:noFill/>
          <a:ln w="9525">
            <a:noFill/>
            <a:miter lim="800000"/>
            <a:headEnd/>
            <a:tailEnd/>
          </a:ln>
        </p:spPr>
        <p:txBody>
          <a:bodyPr anchor="ctr"/>
          <a:lstStyle/>
          <a:p>
            <a:pPr algn="ctr" eaLnBrk="1" hangingPunct="1">
              <a:buFont typeface="Arial" pitchFamily="34" charset="0"/>
              <a:buNone/>
            </a:pPr>
            <a:r>
              <a:rPr lang="zh-CN" altLang="en-US" sz="3200" b="1" i="0">
                <a:latin typeface="微软雅黑" pitchFamily="34" charset="-122"/>
                <a:ea typeface="微软雅黑" pitchFamily="34" charset="-122"/>
              </a:rPr>
              <a:t>活动量</a:t>
            </a:r>
            <a:endParaRPr lang="zh-CN" altLang="zh-CN" sz="3200" b="1" i="0">
              <a:latin typeface="微软雅黑" pitchFamily="34" charset="-122"/>
              <a:ea typeface="微软雅黑" pitchFamily="34" charset="-122"/>
            </a:endParaRPr>
          </a:p>
        </p:txBody>
      </p:sp>
      <p:sp>
        <p:nvSpPr>
          <p:cNvPr id="15373" name="Rectangle 21"/>
          <p:cNvSpPr>
            <a:spLocks noChangeArrowheads="1"/>
          </p:cNvSpPr>
          <p:nvPr/>
        </p:nvSpPr>
        <p:spPr bwMode="auto">
          <a:xfrm>
            <a:off x="8038735" y="1582739"/>
            <a:ext cx="2677723" cy="1728787"/>
          </a:xfrm>
          <a:prstGeom prst="rect">
            <a:avLst/>
          </a:prstGeom>
          <a:noFill/>
          <a:ln w="9525">
            <a:noFill/>
            <a:miter lim="800000"/>
            <a:headEnd/>
            <a:tailEnd/>
          </a:ln>
        </p:spPr>
        <p:txBody>
          <a:bodyPr anchor="ctr"/>
          <a:lstStyle/>
          <a:p>
            <a:pPr algn="ctr" eaLnBrk="1" hangingPunct="1">
              <a:buFont typeface="Arial" pitchFamily="34" charset="0"/>
              <a:buNone/>
            </a:pPr>
            <a:r>
              <a:rPr lang="zh-CN" altLang="en-US" sz="2800" b="1" i="0">
                <a:latin typeface="微软雅黑" pitchFamily="34" charset="-122"/>
                <a:ea typeface="微软雅黑" pitchFamily="34" charset="-122"/>
              </a:rPr>
              <a:t>活动强度</a:t>
            </a:r>
            <a:endParaRPr lang="zh-CN" altLang="zh-CN" sz="2800" b="1" i="0">
              <a:latin typeface="微软雅黑" pitchFamily="34" charset="-122"/>
              <a:ea typeface="微软雅黑" pitchFamily="34" charset="-122"/>
            </a:endParaRPr>
          </a:p>
        </p:txBody>
      </p:sp>
      <p:sp>
        <p:nvSpPr>
          <p:cNvPr id="12302" name="WordArt 22"/>
          <p:cNvSpPr>
            <a:spLocks noChangeArrowheads="1" noChangeShapeType="1"/>
          </p:cNvSpPr>
          <p:nvPr/>
        </p:nvSpPr>
        <p:spPr bwMode="auto">
          <a:xfrm>
            <a:off x="5092289" y="2060849"/>
            <a:ext cx="1936649" cy="590897"/>
          </a:xfrm>
          <a:prstGeom prst="rect">
            <a:avLst/>
          </a:prstGeom>
        </p:spPr>
        <p:txBody>
          <a:bodyPr wrap="none" fromWordArt="1">
            <a:prstTxWarp prst="textPlain">
              <a:avLst>
                <a:gd name="adj" fmla="val 50000"/>
              </a:avLst>
            </a:prstTxWarp>
          </a:bodyPr>
          <a:lstStyle/>
          <a:p>
            <a:pPr algn="ctr">
              <a:defRPr/>
            </a:pPr>
            <a:r>
              <a:rPr lang="en-US" altLang="zh-CN" sz="3200" kern="10" dirty="0">
                <a:ln w="9525">
                  <a:solidFill>
                    <a:schemeClr val="bg1"/>
                  </a:solidFill>
                  <a:round/>
                  <a:headEnd/>
                  <a:tailEnd/>
                </a:ln>
                <a:solidFill>
                  <a:schemeClr val="bg1"/>
                </a:solidFill>
                <a:latin typeface="黑体"/>
                <a:ea typeface="黑体"/>
              </a:rPr>
              <a:t>2</a:t>
            </a:r>
            <a:r>
              <a:rPr lang="zh-CN" altLang="en-US" sz="3200" i="0" kern="10" dirty="0">
                <a:ln w="9525">
                  <a:solidFill>
                    <a:schemeClr val="bg1"/>
                  </a:solidFill>
                  <a:round/>
                  <a:headEnd/>
                  <a:tailEnd/>
                </a:ln>
                <a:solidFill>
                  <a:schemeClr val="bg1"/>
                </a:solidFill>
                <a:latin typeface="微软雅黑" pitchFamily="34" charset="-122"/>
                <a:ea typeface="微软雅黑" pitchFamily="34" charset="-122"/>
              </a:rPr>
              <a:t>个相关指标</a:t>
            </a:r>
          </a:p>
        </p:txBody>
      </p:sp>
      <p:sp>
        <p:nvSpPr>
          <p:cNvPr id="15375" name="AutoShape 23"/>
          <p:cNvSpPr>
            <a:spLocks noChangeArrowheads="1"/>
          </p:cNvSpPr>
          <p:nvPr/>
        </p:nvSpPr>
        <p:spPr bwMode="auto">
          <a:xfrm rot="10800000">
            <a:off x="7736263" y="1439863"/>
            <a:ext cx="2978339" cy="131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36 w 21600"/>
              <a:gd name="T13" fmla="*/ 2336 h 21600"/>
              <a:gd name="T14" fmla="*/ 19264 w 21600"/>
              <a:gd name="T15" fmla="*/ 19264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chemeClr val="bg2">
                  <a:alpha val="50000"/>
                </a:schemeClr>
              </a:gs>
              <a:gs pos="100000">
                <a:schemeClr val="bg1">
                  <a:alpha val="0"/>
                </a:schemeClr>
              </a:gs>
            </a:gsLst>
            <a:lin ang="5400000" scaled="1"/>
          </a:gradFill>
          <a:ln w="9525">
            <a:noFill/>
            <a:miter lim="800000"/>
            <a:headEnd/>
            <a:tailEnd/>
          </a:ln>
        </p:spPr>
        <p:txBody>
          <a:bodyPr wrap="none" anchor="ctr"/>
          <a:lstStyle/>
          <a:p>
            <a:endParaRPr lang="zh-CN" altLang="en-US"/>
          </a:p>
        </p:txBody>
      </p:sp>
      <p:sp>
        <p:nvSpPr>
          <p:cNvPr id="15376" name="AutoShape 24"/>
          <p:cNvSpPr>
            <a:spLocks noChangeArrowheads="1"/>
          </p:cNvSpPr>
          <p:nvPr/>
        </p:nvSpPr>
        <p:spPr bwMode="auto">
          <a:xfrm rot="10800000">
            <a:off x="1391748" y="1439863"/>
            <a:ext cx="2980196" cy="131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36 w 21600"/>
              <a:gd name="T13" fmla="*/ 2336 h 21600"/>
              <a:gd name="T14" fmla="*/ 19264 w 21600"/>
              <a:gd name="T15" fmla="*/ 19264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chemeClr val="bg2">
                  <a:alpha val="50000"/>
                </a:schemeClr>
              </a:gs>
              <a:gs pos="100000">
                <a:schemeClr val="bg1">
                  <a:alpha val="0"/>
                </a:schemeClr>
              </a:gs>
            </a:gsLst>
            <a:lin ang="5400000" scaled="1"/>
          </a:gradFill>
          <a:ln w="9525">
            <a:noFill/>
            <a:miter lim="800000"/>
            <a:headEnd/>
            <a:tailEnd/>
          </a:ln>
        </p:spPr>
        <p:txBody>
          <a:bodyPr wrap="none" anchor="ctr"/>
          <a:lstStyle/>
          <a:p>
            <a:endParaRPr lang="zh-CN" altLang="en-US"/>
          </a:p>
        </p:txBody>
      </p:sp>
      <p:sp>
        <p:nvSpPr>
          <p:cNvPr id="15377" name="AutoShape 25"/>
          <p:cNvSpPr>
            <a:spLocks noChangeArrowheads="1"/>
          </p:cNvSpPr>
          <p:nvPr/>
        </p:nvSpPr>
        <p:spPr bwMode="auto">
          <a:xfrm rot="10800000">
            <a:off x="4852561" y="1449389"/>
            <a:ext cx="2347414" cy="123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36 w 21600"/>
              <a:gd name="T13" fmla="*/ 2336 h 21600"/>
              <a:gd name="T14" fmla="*/ 19264 w 21600"/>
              <a:gd name="T15" fmla="*/ 19264 h 21600"/>
            </a:gdLst>
            <a:ahLst/>
            <a:cxnLst>
              <a:cxn ang="T8">
                <a:pos x="T0" y="T1"/>
              </a:cxn>
              <a:cxn ang="T9">
                <a:pos x="T2" y="T3"/>
              </a:cxn>
              <a:cxn ang="T10">
                <a:pos x="T4" y="T5"/>
              </a:cxn>
              <a:cxn ang="T11">
                <a:pos x="T6" y="T7"/>
              </a:cxn>
            </a:cxnLst>
            <a:rect l="T12" t="T13" r="T14" b="T15"/>
            <a:pathLst>
              <a:path w="21600" h="21600">
                <a:moveTo>
                  <a:pt x="0" y="0"/>
                </a:moveTo>
                <a:lnTo>
                  <a:pt x="1072" y="21600"/>
                </a:lnTo>
                <a:lnTo>
                  <a:pt x="20528" y="21600"/>
                </a:lnTo>
                <a:lnTo>
                  <a:pt x="21600" y="0"/>
                </a:lnTo>
                <a:lnTo>
                  <a:pt x="0" y="0"/>
                </a:lnTo>
                <a:close/>
              </a:path>
            </a:pathLst>
          </a:custGeom>
          <a:gradFill rotWithShape="1">
            <a:gsLst>
              <a:gs pos="0">
                <a:schemeClr val="accent1">
                  <a:alpha val="50000"/>
                </a:schemeClr>
              </a:gs>
              <a:gs pos="100000">
                <a:schemeClr val="bg1">
                  <a:alpha val="0"/>
                </a:schemeClr>
              </a:gs>
            </a:gsLst>
            <a:lin ang="5400000" scaled="1"/>
          </a:gradFill>
          <a:ln w="9525">
            <a:noFill/>
            <a:miter lim="800000"/>
            <a:headEnd/>
            <a:tailEnd/>
          </a:ln>
        </p:spPr>
        <p:txBody>
          <a:bodyPr wrap="none" anchor="ctr"/>
          <a:lstStyle/>
          <a:p>
            <a:endParaRPr lang="zh-CN" altLang="en-US"/>
          </a:p>
        </p:txBody>
      </p:sp>
      <p:sp>
        <p:nvSpPr>
          <p:cNvPr id="15378" name="Rectangle 26"/>
          <p:cNvSpPr>
            <a:spLocks noChangeArrowheads="1"/>
          </p:cNvSpPr>
          <p:nvPr/>
        </p:nvSpPr>
        <p:spPr bwMode="auto">
          <a:xfrm>
            <a:off x="471339" y="4460875"/>
            <a:ext cx="10764705" cy="1054100"/>
          </a:xfrm>
          <a:prstGeom prst="rect">
            <a:avLst/>
          </a:prstGeom>
          <a:noFill/>
          <a:ln w="9525">
            <a:noFill/>
            <a:miter lim="800000"/>
            <a:headEnd/>
            <a:tailEnd/>
          </a:ln>
        </p:spPr>
        <p:txBody>
          <a:bodyPr anchor="ctr"/>
          <a:lstStyle/>
          <a:p>
            <a:pPr algn="ctr" eaLnBrk="1" hangingPunct="1">
              <a:buFont typeface="Arial" pitchFamily="34" charset="0"/>
              <a:buNone/>
            </a:pPr>
            <a:r>
              <a:rPr lang="zh-CN" altLang="zh-CN" sz="2400" b="1" i="0">
                <a:latin typeface="微软雅黑" pitchFamily="34" charset="-122"/>
                <a:ea typeface="微软雅黑" pitchFamily="34" charset="-122"/>
              </a:rPr>
              <a:t>中等强度指需要用力但是仍活动时轻松地讲话</a:t>
            </a:r>
            <a:r>
              <a:rPr lang="zh-CN" altLang="en-US" sz="2400" b="1" i="0">
                <a:latin typeface="微软雅黑" pitchFamily="34" charset="-122"/>
                <a:ea typeface="微软雅黑" pitchFamily="34" charset="-122"/>
              </a:rPr>
              <a:t>，常以快走为代表</a:t>
            </a:r>
            <a:endParaRPr lang="zh-CN" altLang="zh-CN" sz="2400" b="1" i="0">
              <a:solidFill>
                <a:srgbClr val="333333"/>
              </a:solidFill>
              <a:latin typeface="华文细黑" pitchFamily="2" charset="-122"/>
            </a:endParaRPr>
          </a:p>
        </p:txBody>
      </p:sp>
      <p:pic>
        <p:nvPicPr>
          <p:cNvPr id="11266" name="Picture 2"/>
          <p:cNvPicPr>
            <a:picLocks noChangeAspect="1" noChangeArrowheads="1"/>
          </p:cNvPicPr>
          <p:nvPr/>
        </p:nvPicPr>
        <p:blipFill>
          <a:blip r:embed="rId2"/>
          <a:srcRect/>
          <a:stretch>
            <a:fillRect/>
          </a:stretch>
        </p:blipFill>
        <p:spPr bwMode="auto">
          <a:xfrm>
            <a:off x="0" y="6237312"/>
            <a:ext cx="2600325" cy="4095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27009" y="476250"/>
            <a:ext cx="11052332" cy="431800"/>
          </a:xfrm>
        </p:spPr>
        <p:txBody>
          <a:bodyPr/>
          <a:lstStyle/>
          <a:p>
            <a:pPr eaLnBrk="1" hangingPunct="1"/>
            <a:r>
              <a:rPr lang="zh-CN" altLang="zh-CN" sz="3600" b="1" smtClean="0">
                <a:latin typeface="微软雅黑" pitchFamily="34" charset="-122"/>
                <a:ea typeface="微软雅黑" pitchFamily="34" charset="-122"/>
              </a:rPr>
              <a:t>运动强度的判断</a:t>
            </a:r>
            <a:br>
              <a:rPr lang="zh-CN" altLang="zh-CN" sz="3600" b="1" smtClean="0">
                <a:latin typeface="微软雅黑" pitchFamily="34" charset="-122"/>
                <a:ea typeface="微软雅黑" pitchFamily="34" charset="-122"/>
              </a:rPr>
            </a:br>
            <a:endParaRPr lang="zh-CN" altLang="zh-CN" sz="3600" b="1" smtClean="0">
              <a:latin typeface="微软雅黑" pitchFamily="34" charset="-122"/>
              <a:ea typeface="微软雅黑" pitchFamily="34" charset="-122"/>
            </a:endParaRPr>
          </a:p>
        </p:txBody>
      </p:sp>
      <p:sp>
        <p:nvSpPr>
          <p:cNvPr id="16388" name="WordArt 7"/>
          <p:cNvSpPr>
            <a:spLocks noChangeArrowheads="1" noChangeShapeType="1"/>
          </p:cNvSpPr>
          <p:nvPr/>
        </p:nvSpPr>
        <p:spPr bwMode="auto">
          <a:xfrm>
            <a:off x="5143899" y="3425826"/>
            <a:ext cx="1924324" cy="227013"/>
          </a:xfrm>
          <a:prstGeom prst="rect">
            <a:avLst/>
          </a:prstGeom>
        </p:spPr>
        <p:txBody>
          <a:bodyPr wrap="none" fromWordArt="1">
            <a:prstTxWarp prst="textPlain">
              <a:avLst>
                <a:gd name="adj" fmla="val 50000"/>
              </a:avLst>
            </a:prstTxWarp>
          </a:bodyPr>
          <a:lstStyle/>
          <a:p>
            <a:pPr algn="ctr"/>
            <a:r>
              <a:rPr lang="zh-CN" altLang="en-US" sz="2400" kern="10">
                <a:ln w="9525">
                  <a:solidFill>
                    <a:schemeClr val="bg1"/>
                  </a:solidFill>
                  <a:round/>
                  <a:headEnd/>
                  <a:tailEnd/>
                </a:ln>
                <a:solidFill>
                  <a:schemeClr val="bg1"/>
                </a:solidFill>
                <a:latin typeface="黑体"/>
                <a:ea typeface="黑体"/>
              </a:rPr>
              <a:t>双击添加标题文字</a:t>
            </a:r>
          </a:p>
        </p:txBody>
      </p:sp>
      <p:graphicFrame>
        <p:nvGraphicFramePr>
          <p:cNvPr id="6" name="表格 5"/>
          <p:cNvGraphicFramePr>
            <a:graphicFrameLocks noGrp="1"/>
          </p:cNvGraphicFramePr>
          <p:nvPr/>
        </p:nvGraphicFramePr>
        <p:xfrm>
          <a:off x="295051" y="2492376"/>
          <a:ext cx="11447357" cy="3168871"/>
        </p:xfrm>
        <a:graphic>
          <a:graphicData uri="http://schemas.openxmlformats.org/drawingml/2006/table">
            <a:tbl>
              <a:tblPr/>
              <a:tblGrid>
                <a:gridCol w="2088024"/>
                <a:gridCol w="2625594"/>
                <a:gridCol w="2352565"/>
                <a:gridCol w="1792363"/>
                <a:gridCol w="2588811"/>
              </a:tblGrid>
              <a:tr h="864616">
                <a:tc>
                  <a:txBody>
                    <a:bodyPr/>
                    <a:lstStyle/>
                    <a:p>
                      <a:pPr algn="ctr">
                        <a:lnSpc>
                          <a:spcPts val="2100"/>
                        </a:lnSpc>
                        <a:spcAft>
                          <a:spcPts val="0"/>
                        </a:spcAft>
                      </a:pPr>
                      <a:r>
                        <a:rPr lang="zh-CN" sz="2000" b="1" kern="100" dirty="0">
                          <a:latin typeface="微软雅黑" pitchFamily="34" charset="-122"/>
                          <a:ea typeface="微软雅黑" pitchFamily="34" charset="-122"/>
                          <a:cs typeface="Times New Roman"/>
                        </a:rPr>
                        <a:t>运动强度</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CN" sz="2000" b="1" kern="100" dirty="0">
                          <a:latin typeface="微软雅黑" pitchFamily="34" charset="-122"/>
                          <a:ea typeface="微软雅黑" pitchFamily="34" charset="-122"/>
                          <a:cs typeface="Times New Roman"/>
                        </a:rPr>
                        <a:t>相当于最大心率百分数（</a:t>
                      </a:r>
                      <a:r>
                        <a:rPr lang="en-US" sz="2000" b="1" kern="100" dirty="0">
                          <a:latin typeface="微软雅黑" pitchFamily="34" charset="-122"/>
                          <a:ea typeface="微软雅黑" pitchFamily="34" charset="-122"/>
                          <a:cs typeface="Times New Roman"/>
                        </a:rPr>
                        <a:t>%</a:t>
                      </a:r>
                      <a:r>
                        <a:rPr lang="zh-CN" sz="2000" b="1" kern="100" dirty="0">
                          <a:latin typeface="微软雅黑" pitchFamily="34" charset="-122"/>
                          <a:ea typeface="微软雅黑" pitchFamily="34" charset="-122"/>
                          <a:cs typeface="Times New Roman"/>
                        </a:rPr>
                        <a:t>）</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CN" sz="2000" b="1" kern="100" dirty="0">
                          <a:latin typeface="微软雅黑" pitchFamily="34" charset="-122"/>
                          <a:ea typeface="微软雅黑" pitchFamily="34" charset="-122"/>
                          <a:cs typeface="Times New Roman"/>
                        </a:rPr>
                        <a:t>自觉疲劳程度（</a:t>
                      </a:r>
                      <a:r>
                        <a:rPr lang="en-US" sz="2000" b="1" kern="100" dirty="0">
                          <a:latin typeface="微软雅黑" pitchFamily="34" charset="-122"/>
                          <a:ea typeface="微软雅黑" pitchFamily="34" charset="-122"/>
                          <a:cs typeface="Times New Roman"/>
                        </a:rPr>
                        <a:t>RPE</a:t>
                      </a:r>
                      <a:r>
                        <a:rPr lang="zh-CN" sz="2000" b="1" kern="100" dirty="0">
                          <a:latin typeface="微软雅黑" pitchFamily="34" charset="-122"/>
                          <a:ea typeface="微软雅黑" pitchFamily="34" charset="-122"/>
                          <a:cs typeface="Times New Roman"/>
                        </a:rPr>
                        <a:t>）</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CN" sz="2000" b="1" kern="100" dirty="0">
                          <a:latin typeface="微软雅黑" pitchFamily="34" charset="-122"/>
                          <a:ea typeface="微软雅黑" pitchFamily="34" charset="-122"/>
                          <a:cs typeface="Times New Roman"/>
                        </a:rPr>
                        <a:t>代谢当量</a:t>
                      </a:r>
                      <a:endParaRPr lang="zh-CN" sz="2800" b="1" kern="100" dirty="0">
                        <a:latin typeface="微软雅黑" pitchFamily="34" charset="-122"/>
                        <a:ea typeface="微软雅黑" pitchFamily="34" charset="-122"/>
                        <a:cs typeface="Times New Roman"/>
                      </a:endParaRPr>
                    </a:p>
                    <a:p>
                      <a:pPr algn="ctr">
                        <a:lnSpc>
                          <a:spcPts val="2100"/>
                        </a:lnSpc>
                        <a:spcAft>
                          <a:spcPts val="0"/>
                        </a:spcAft>
                      </a:pPr>
                      <a:r>
                        <a:rPr lang="zh-CN" sz="2000" b="1" kern="100" dirty="0">
                          <a:latin typeface="微软雅黑" pitchFamily="34" charset="-122"/>
                          <a:ea typeface="微软雅黑" pitchFamily="34" charset="-122"/>
                          <a:cs typeface="Times New Roman"/>
                        </a:rPr>
                        <a:t>（</a:t>
                      </a:r>
                      <a:r>
                        <a:rPr lang="en-US" sz="2000" b="1" kern="100" dirty="0">
                          <a:latin typeface="微软雅黑" pitchFamily="34" charset="-122"/>
                          <a:ea typeface="微软雅黑" pitchFamily="34" charset="-122"/>
                          <a:cs typeface="Times New Roman"/>
                        </a:rPr>
                        <a:t>MET</a:t>
                      </a:r>
                      <a:r>
                        <a:rPr lang="zh-CN" sz="2000" b="1" kern="100" dirty="0">
                          <a:latin typeface="微软雅黑" pitchFamily="34" charset="-122"/>
                          <a:ea typeface="微软雅黑" pitchFamily="34" charset="-122"/>
                          <a:cs typeface="Times New Roman"/>
                        </a:rPr>
                        <a:t>）</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CN" sz="2000" b="1" kern="100" dirty="0">
                          <a:latin typeface="微软雅黑" pitchFamily="34" charset="-122"/>
                          <a:ea typeface="微软雅黑" pitchFamily="34" charset="-122"/>
                          <a:cs typeface="Times New Roman"/>
                        </a:rPr>
                        <a:t>相当于最大吸氧量</a:t>
                      </a:r>
                      <a:endParaRPr lang="zh-CN" sz="2800" b="1" kern="100" dirty="0">
                        <a:latin typeface="微软雅黑" pitchFamily="34" charset="-122"/>
                        <a:ea typeface="微软雅黑" pitchFamily="34" charset="-122"/>
                        <a:cs typeface="Times New Roman"/>
                      </a:endParaRPr>
                    </a:p>
                    <a:p>
                      <a:pPr algn="ctr">
                        <a:lnSpc>
                          <a:spcPts val="2100"/>
                        </a:lnSpc>
                        <a:spcAft>
                          <a:spcPts val="0"/>
                        </a:spcAft>
                      </a:pPr>
                      <a:r>
                        <a:rPr lang="zh-CN" sz="2000" b="1" kern="100" dirty="0">
                          <a:latin typeface="微软雅黑" pitchFamily="34" charset="-122"/>
                          <a:ea typeface="微软雅黑" pitchFamily="34" charset="-122"/>
                          <a:cs typeface="Times New Roman"/>
                        </a:rPr>
                        <a:t>（</a:t>
                      </a:r>
                      <a:r>
                        <a:rPr lang="en-US" sz="2000" b="1" kern="100" dirty="0">
                          <a:latin typeface="微软雅黑" pitchFamily="34" charset="-122"/>
                          <a:ea typeface="微软雅黑" pitchFamily="34" charset="-122"/>
                          <a:cs typeface="Times New Roman"/>
                        </a:rPr>
                        <a:t>vo</a:t>
                      </a:r>
                      <a:r>
                        <a:rPr lang="en-US" sz="2000" b="1" kern="100" baseline="-25000" dirty="0">
                          <a:latin typeface="微软雅黑" pitchFamily="34" charset="-122"/>
                          <a:ea typeface="微软雅黑" pitchFamily="34" charset="-122"/>
                          <a:cs typeface="Times New Roman"/>
                        </a:rPr>
                        <a:t>2</a:t>
                      </a:r>
                      <a:r>
                        <a:rPr lang="en-US" sz="2000" b="1" kern="100" dirty="0">
                          <a:latin typeface="微软雅黑" pitchFamily="34" charset="-122"/>
                          <a:ea typeface="微软雅黑" pitchFamily="34" charset="-122"/>
                          <a:cs typeface="Times New Roman"/>
                        </a:rPr>
                        <a:t>max,%</a:t>
                      </a:r>
                      <a:r>
                        <a:rPr lang="zh-CN" sz="2000" b="1" kern="100" dirty="0">
                          <a:latin typeface="微软雅黑" pitchFamily="34" charset="-122"/>
                          <a:ea typeface="微软雅黑" pitchFamily="34" charset="-122"/>
                          <a:cs typeface="Times New Roman"/>
                        </a:rPr>
                        <a:t>）</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52">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低强度</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2100"/>
                        </a:lnSpc>
                        <a:spcAft>
                          <a:spcPts val="0"/>
                        </a:spcAft>
                      </a:pPr>
                      <a:r>
                        <a:rPr lang="en-US" sz="2000" b="1" kern="100">
                          <a:latin typeface="微软雅黑" pitchFamily="34" charset="-122"/>
                          <a:ea typeface="微软雅黑" pitchFamily="34" charset="-122"/>
                          <a:cs typeface="Times New Roman"/>
                        </a:rPr>
                        <a:t>40</a:t>
                      </a:r>
                      <a:r>
                        <a:rPr lang="zh-CN" sz="2000" b="1" kern="100">
                          <a:latin typeface="微软雅黑" pitchFamily="34" charset="-122"/>
                          <a:ea typeface="微软雅黑" pitchFamily="34" charset="-122"/>
                          <a:cs typeface="Times New Roman"/>
                        </a:rPr>
                        <a:t>～</a:t>
                      </a:r>
                      <a:r>
                        <a:rPr lang="en-US" sz="2000" b="1" kern="100">
                          <a:latin typeface="微软雅黑" pitchFamily="34" charset="-122"/>
                          <a:ea typeface="微软雅黑" pitchFamily="34" charset="-122"/>
                          <a:cs typeface="Times New Roman"/>
                        </a:rPr>
                        <a:t>60</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较轻</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a:t>
                      </a:r>
                      <a:r>
                        <a:rPr lang="en-US" sz="2000" b="1" kern="100">
                          <a:latin typeface="微软雅黑" pitchFamily="34" charset="-122"/>
                          <a:ea typeface="微软雅黑" pitchFamily="34" charset="-122"/>
                          <a:cs typeface="Times New Roman"/>
                        </a:rPr>
                        <a:t>3</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2100"/>
                        </a:lnSpc>
                        <a:spcAft>
                          <a:spcPts val="0"/>
                        </a:spcAft>
                      </a:pPr>
                      <a:r>
                        <a:rPr lang="en-US" sz="2000" b="1" kern="100" dirty="0">
                          <a:latin typeface="微软雅黑" pitchFamily="34" charset="-122"/>
                          <a:ea typeface="微软雅黑" pitchFamily="34" charset="-122"/>
                          <a:cs typeface="Times New Roman"/>
                          <a:sym typeface="Symbol"/>
                        </a:rPr>
                        <a:t></a:t>
                      </a:r>
                      <a:r>
                        <a:rPr lang="en-US" sz="2000" b="1" kern="100" dirty="0">
                          <a:latin typeface="微软雅黑" pitchFamily="34" charset="-122"/>
                          <a:ea typeface="微软雅黑" pitchFamily="34" charset="-122"/>
                          <a:cs typeface="Times New Roman"/>
                        </a:rPr>
                        <a:t>40</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68052">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中强度</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en-US" sz="2000" b="1" kern="100">
                          <a:latin typeface="微软雅黑" pitchFamily="34" charset="-122"/>
                          <a:ea typeface="微软雅黑" pitchFamily="34" charset="-122"/>
                          <a:cs typeface="Times New Roman"/>
                        </a:rPr>
                        <a:t>60</a:t>
                      </a:r>
                      <a:r>
                        <a:rPr lang="zh-CN" sz="2000" b="1" kern="100">
                          <a:latin typeface="微软雅黑" pitchFamily="34" charset="-122"/>
                          <a:ea typeface="微软雅黑" pitchFamily="34" charset="-122"/>
                          <a:cs typeface="Times New Roman"/>
                        </a:rPr>
                        <a:t>～</a:t>
                      </a:r>
                      <a:r>
                        <a:rPr lang="en-US" sz="2000" b="1" kern="100">
                          <a:latin typeface="微软雅黑" pitchFamily="34" charset="-122"/>
                          <a:ea typeface="微软雅黑" pitchFamily="34" charset="-122"/>
                          <a:cs typeface="Times New Roman"/>
                        </a:rPr>
                        <a:t>70</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稍累</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en-US" sz="2000" b="1" kern="100">
                          <a:latin typeface="微软雅黑" pitchFamily="34" charset="-122"/>
                          <a:ea typeface="微软雅黑" pitchFamily="34" charset="-122"/>
                          <a:cs typeface="Times New Roman"/>
                        </a:rPr>
                        <a:t>3</a:t>
                      </a:r>
                      <a:r>
                        <a:rPr lang="zh-CN" sz="2000" b="1" kern="100">
                          <a:latin typeface="微软雅黑" pitchFamily="34" charset="-122"/>
                          <a:ea typeface="微软雅黑" pitchFamily="34" charset="-122"/>
                          <a:cs typeface="Times New Roman"/>
                        </a:rPr>
                        <a:t>～</a:t>
                      </a:r>
                      <a:r>
                        <a:rPr lang="en-US" sz="2000" b="1" kern="100">
                          <a:latin typeface="微软雅黑" pitchFamily="34" charset="-122"/>
                          <a:ea typeface="微软雅黑" pitchFamily="34" charset="-122"/>
                          <a:cs typeface="Times New Roman"/>
                        </a:rPr>
                        <a:t>6</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en-US" sz="2000" b="1" kern="100" dirty="0">
                          <a:latin typeface="微软雅黑" pitchFamily="34" charset="-122"/>
                          <a:ea typeface="微软雅黑" pitchFamily="34" charset="-122"/>
                          <a:cs typeface="Times New Roman"/>
                        </a:rPr>
                        <a:t>40</a:t>
                      </a:r>
                      <a:r>
                        <a:rPr lang="zh-CN" sz="2000" b="1" kern="100" dirty="0">
                          <a:latin typeface="微软雅黑" pitchFamily="34" charset="-122"/>
                          <a:ea typeface="微软雅黑" pitchFamily="34" charset="-122"/>
                          <a:cs typeface="Times New Roman"/>
                        </a:rPr>
                        <a:t>～</a:t>
                      </a:r>
                      <a:r>
                        <a:rPr lang="en-US" sz="2000" b="1" kern="100" dirty="0">
                          <a:latin typeface="微软雅黑" pitchFamily="34" charset="-122"/>
                          <a:ea typeface="微软雅黑" pitchFamily="34" charset="-122"/>
                          <a:cs typeface="Times New Roman"/>
                        </a:rPr>
                        <a:t>60</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68052">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高强度</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en-US" sz="2000" b="1" kern="100">
                          <a:latin typeface="微软雅黑" pitchFamily="34" charset="-122"/>
                          <a:ea typeface="微软雅黑" pitchFamily="34" charset="-122"/>
                          <a:cs typeface="Times New Roman"/>
                        </a:rPr>
                        <a:t>71</a:t>
                      </a:r>
                      <a:r>
                        <a:rPr lang="zh-CN" sz="2000" b="1" kern="100">
                          <a:latin typeface="微软雅黑" pitchFamily="34" charset="-122"/>
                          <a:ea typeface="微软雅黑" pitchFamily="34" charset="-122"/>
                          <a:cs typeface="Times New Roman"/>
                        </a:rPr>
                        <a:t>～</a:t>
                      </a:r>
                      <a:r>
                        <a:rPr lang="en-US" sz="2000" b="1" kern="100">
                          <a:latin typeface="微软雅黑" pitchFamily="34" charset="-122"/>
                          <a:ea typeface="微软雅黑" pitchFamily="34" charset="-122"/>
                          <a:cs typeface="Times New Roman"/>
                        </a:rPr>
                        <a:t>85</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累</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en-US" sz="2000" b="1" kern="100">
                          <a:latin typeface="微软雅黑" pitchFamily="34" charset="-122"/>
                          <a:ea typeface="微软雅黑" pitchFamily="34" charset="-122"/>
                          <a:cs typeface="Times New Roman"/>
                        </a:rPr>
                        <a:t>7</a:t>
                      </a:r>
                      <a:r>
                        <a:rPr lang="zh-CN" sz="2000" b="1" kern="100">
                          <a:latin typeface="微软雅黑" pitchFamily="34" charset="-122"/>
                          <a:ea typeface="微软雅黑" pitchFamily="34" charset="-122"/>
                          <a:cs typeface="Times New Roman"/>
                        </a:rPr>
                        <a:t>～</a:t>
                      </a:r>
                      <a:r>
                        <a:rPr lang="en-US" sz="2000" b="1" kern="100">
                          <a:latin typeface="微软雅黑" pitchFamily="34" charset="-122"/>
                          <a:ea typeface="微软雅黑" pitchFamily="34" charset="-122"/>
                          <a:cs typeface="Times New Roman"/>
                        </a:rPr>
                        <a:t>9</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2100"/>
                        </a:lnSpc>
                        <a:spcAft>
                          <a:spcPts val="0"/>
                        </a:spcAft>
                      </a:pPr>
                      <a:r>
                        <a:rPr lang="en-US" sz="2000" b="1" kern="100" dirty="0">
                          <a:latin typeface="微软雅黑" pitchFamily="34" charset="-122"/>
                          <a:ea typeface="微软雅黑" pitchFamily="34" charset="-122"/>
                          <a:cs typeface="Times New Roman"/>
                        </a:rPr>
                        <a:t>60</a:t>
                      </a:r>
                      <a:r>
                        <a:rPr lang="zh-CN" sz="2000" b="1" kern="100" dirty="0">
                          <a:latin typeface="微软雅黑" pitchFamily="34" charset="-122"/>
                          <a:ea typeface="微软雅黑" pitchFamily="34" charset="-122"/>
                          <a:cs typeface="Times New Roman"/>
                        </a:rPr>
                        <a:t>～</a:t>
                      </a:r>
                      <a:r>
                        <a:rPr lang="en-US" sz="2000" b="1" kern="100" dirty="0">
                          <a:latin typeface="微软雅黑" pitchFamily="34" charset="-122"/>
                          <a:ea typeface="微软雅黑" pitchFamily="34" charset="-122"/>
                          <a:cs typeface="Times New Roman"/>
                        </a:rPr>
                        <a:t>75</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900099">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极高强度</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en-US" sz="2000" b="1" kern="100">
                          <a:latin typeface="微软雅黑" pitchFamily="34" charset="-122"/>
                          <a:ea typeface="微软雅黑" pitchFamily="34" charset="-122"/>
                          <a:cs typeface="Times New Roman"/>
                          <a:sym typeface="Symbol"/>
                        </a:rPr>
                        <a:t></a:t>
                      </a:r>
                      <a:r>
                        <a:rPr lang="en-US" sz="2000" b="1" kern="100">
                          <a:latin typeface="微软雅黑" pitchFamily="34" charset="-122"/>
                          <a:ea typeface="微软雅黑" pitchFamily="34" charset="-122"/>
                          <a:cs typeface="Times New Roman"/>
                        </a:rPr>
                        <a:t>85</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CN" sz="2000" b="1" kern="100">
                          <a:latin typeface="微软雅黑" pitchFamily="34" charset="-122"/>
                          <a:ea typeface="微软雅黑" pitchFamily="34" charset="-122"/>
                          <a:cs typeface="Times New Roman"/>
                        </a:rPr>
                        <a:t>很累</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en-US" sz="2000" b="1" kern="100">
                          <a:latin typeface="微软雅黑" pitchFamily="34" charset="-122"/>
                          <a:ea typeface="微软雅黑" pitchFamily="34" charset="-122"/>
                          <a:cs typeface="Times New Roman"/>
                        </a:rPr>
                        <a:t>10</a:t>
                      </a:r>
                      <a:r>
                        <a:rPr lang="zh-CN" sz="2000" b="1" kern="100">
                          <a:latin typeface="微软雅黑" pitchFamily="34" charset="-122"/>
                          <a:ea typeface="微软雅黑" pitchFamily="34" charset="-122"/>
                          <a:cs typeface="Times New Roman"/>
                        </a:rPr>
                        <a:t>～</a:t>
                      </a:r>
                      <a:r>
                        <a:rPr lang="en-US" sz="2000" b="1" kern="100">
                          <a:latin typeface="微软雅黑" pitchFamily="34" charset="-122"/>
                          <a:ea typeface="微软雅黑" pitchFamily="34" charset="-122"/>
                          <a:cs typeface="Times New Roman"/>
                        </a:rPr>
                        <a:t>11</a:t>
                      </a:r>
                      <a:endParaRPr lang="zh-CN" sz="2800" b="1" kern="10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2100"/>
                        </a:lnSpc>
                        <a:spcAft>
                          <a:spcPts val="0"/>
                        </a:spcAft>
                      </a:pPr>
                      <a:r>
                        <a:rPr lang="zh-CN" sz="2000" b="1" kern="100" dirty="0">
                          <a:latin typeface="微软雅黑" pitchFamily="34" charset="-122"/>
                          <a:ea typeface="微软雅黑" pitchFamily="34" charset="-122"/>
                          <a:cs typeface="Times New Roman"/>
                        </a:rPr>
                        <a:t>＞</a:t>
                      </a:r>
                      <a:r>
                        <a:rPr lang="en-US" sz="2000" b="1" kern="100" dirty="0">
                          <a:latin typeface="微软雅黑" pitchFamily="34" charset="-122"/>
                          <a:ea typeface="微软雅黑" pitchFamily="34" charset="-122"/>
                          <a:cs typeface="Times New Roman"/>
                        </a:rPr>
                        <a:t>75</a:t>
                      </a:r>
                      <a:endParaRPr lang="zh-CN" sz="2800" b="1" kern="100" dirty="0">
                        <a:latin typeface="微软雅黑" pitchFamily="34" charset="-122"/>
                        <a:ea typeface="微软雅黑" pitchFamily="34" charset="-122"/>
                        <a:cs typeface="Times New Roman"/>
                      </a:endParaRPr>
                    </a:p>
                  </a:txBody>
                  <a:tcPr marL="91535" marR="91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6424" name="Rectangle 1"/>
          <p:cNvSpPr>
            <a:spLocks noChangeArrowheads="1"/>
          </p:cNvSpPr>
          <p:nvPr/>
        </p:nvSpPr>
        <p:spPr bwMode="auto">
          <a:xfrm>
            <a:off x="0" y="112714"/>
            <a:ext cx="242374" cy="230832"/>
          </a:xfrm>
          <a:prstGeom prst="rect">
            <a:avLst/>
          </a:prstGeom>
          <a:noFill/>
          <a:ln w="9525">
            <a:noFill/>
            <a:miter lim="800000"/>
            <a:headEnd/>
            <a:tailEnd/>
          </a:ln>
        </p:spPr>
        <p:txBody>
          <a:bodyPr wrap="none" anchor="ctr">
            <a:spAutoFit/>
          </a:bodyPr>
          <a:lstStyle/>
          <a:p>
            <a:r>
              <a:rPr lang="zh-CN" altLang="zh-CN" sz="900">
                <a:latin typeface="宋体" pitchFamily="2" charset="-122"/>
                <a:cs typeface="Times New Roman" pitchFamily="18" charset="0"/>
              </a:rPr>
              <a:t> </a:t>
            </a:r>
            <a:endParaRPr lang="en-US" altLang="zh-CN"/>
          </a:p>
        </p:txBody>
      </p:sp>
      <p:sp>
        <p:nvSpPr>
          <p:cNvPr id="16425" name="矩形 8"/>
          <p:cNvSpPr>
            <a:spLocks noChangeArrowheads="1"/>
          </p:cNvSpPr>
          <p:nvPr/>
        </p:nvSpPr>
        <p:spPr bwMode="auto">
          <a:xfrm>
            <a:off x="0" y="5811838"/>
            <a:ext cx="11447589" cy="1046162"/>
          </a:xfrm>
          <a:prstGeom prst="rect">
            <a:avLst/>
          </a:prstGeom>
          <a:solidFill>
            <a:schemeClr val="bg1"/>
          </a:solidFill>
          <a:ln w="9525">
            <a:noFill/>
            <a:miter lim="800000"/>
            <a:headEnd/>
            <a:tailEnd/>
          </a:ln>
        </p:spPr>
        <p:txBody>
          <a:bodyPr>
            <a:spAutoFit/>
          </a:bodyPr>
          <a:lstStyle/>
          <a:p>
            <a:r>
              <a:rPr lang="zh-CN" altLang="zh-CN" i="0">
                <a:latin typeface="宋体" pitchFamily="2" charset="-122"/>
                <a:cs typeface="Times New Roman" pitchFamily="18" charset="0"/>
              </a:rPr>
              <a:t>注：最大心率</a:t>
            </a:r>
            <a:r>
              <a:rPr lang="en-US" altLang="zh-CN" i="0">
                <a:latin typeface="宋体" pitchFamily="2" charset="-122"/>
                <a:cs typeface="Times New Roman" pitchFamily="18" charset="0"/>
              </a:rPr>
              <a:t>=220-</a:t>
            </a:r>
            <a:r>
              <a:rPr lang="zh-CN" altLang="en-US" i="0">
                <a:latin typeface="宋体" pitchFamily="2" charset="-122"/>
                <a:cs typeface="Times New Roman" pitchFamily="18" charset="0"/>
              </a:rPr>
              <a:t>年龄。</a:t>
            </a:r>
            <a:r>
              <a:rPr lang="en-US" altLang="zh-CN" i="0">
                <a:latin typeface="宋体" pitchFamily="2" charset="-122"/>
                <a:cs typeface="Times New Roman" pitchFamily="18" charset="0"/>
              </a:rPr>
              <a:t>MET</a:t>
            </a:r>
            <a:r>
              <a:rPr lang="zh-CN" altLang="en-US" i="0">
                <a:latin typeface="宋体" pitchFamily="2" charset="-122"/>
                <a:cs typeface="Times New Roman" pitchFamily="18" charset="0"/>
              </a:rPr>
              <a:t>：代谢当量</a:t>
            </a:r>
            <a:r>
              <a:rPr lang="en-US" altLang="zh-CN" i="0">
                <a:latin typeface="宋体" pitchFamily="2" charset="-122"/>
                <a:cs typeface="Times New Roman" pitchFamily="18" charset="0"/>
              </a:rPr>
              <a:t>1</a:t>
            </a:r>
            <a:r>
              <a:rPr lang="nl-NL" altLang="zh-CN" i="0">
                <a:latin typeface="宋体" pitchFamily="2" charset="-122"/>
                <a:cs typeface="Times New Roman" pitchFamily="18" charset="0"/>
              </a:rPr>
              <a:t>MET=3.5mlO</a:t>
            </a:r>
            <a:r>
              <a:rPr lang="nl-NL" altLang="zh-CN" i="0" baseline="-30000">
                <a:latin typeface="宋体" pitchFamily="2" charset="-122"/>
                <a:cs typeface="Times New Roman" pitchFamily="18" charset="0"/>
              </a:rPr>
              <a:t>2</a:t>
            </a:r>
            <a:r>
              <a:rPr lang="nl-NL" altLang="zh-CN" i="0">
                <a:latin typeface="宋体" pitchFamily="2" charset="-122"/>
                <a:cs typeface="Times New Roman" pitchFamily="18" charset="0"/>
              </a:rPr>
              <a:t>/kg.bw/min=1kcal/kg.bw/min.</a:t>
            </a:r>
          </a:p>
          <a:p>
            <a:r>
              <a:rPr lang="en-US" altLang="zh-CN" i="0">
                <a:latin typeface="宋体" pitchFamily="2" charset="-122"/>
                <a:cs typeface="Times New Roman" pitchFamily="18" charset="0"/>
              </a:rPr>
              <a:t>*</a:t>
            </a:r>
            <a:r>
              <a:rPr lang="zh-CN" altLang="en-US" i="0">
                <a:latin typeface="宋体" pitchFamily="2" charset="-122"/>
                <a:cs typeface="Times New Roman" pitchFamily="18" charset="0"/>
              </a:rPr>
              <a:t>引自</a:t>
            </a:r>
            <a:r>
              <a:rPr lang="en-US" altLang="zh-CN" i="0">
                <a:latin typeface="宋体" pitchFamily="2" charset="-122"/>
                <a:cs typeface="Times New Roman" pitchFamily="18" charset="0"/>
              </a:rPr>
              <a:t>《</a:t>
            </a:r>
            <a:r>
              <a:rPr lang="zh-CN" altLang="en-US" i="0">
                <a:latin typeface="宋体" pitchFamily="2" charset="-122"/>
                <a:cs typeface="Times New Roman" pitchFamily="18" charset="0"/>
              </a:rPr>
              <a:t>运动营养学</a:t>
            </a:r>
            <a:r>
              <a:rPr lang="en-US" altLang="zh-CN" i="0">
                <a:latin typeface="宋体" pitchFamily="2" charset="-122"/>
                <a:cs typeface="Times New Roman" pitchFamily="18" charset="0"/>
              </a:rPr>
              <a:t>》</a:t>
            </a:r>
            <a:endParaRPr lang="en-US" altLang="zh-CN" sz="4400" i="0"/>
          </a:p>
        </p:txBody>
      </p:sp>
      <p:sp>
        <p:nvSpPr>
          <p:cNvPr id="16426" name="矩形 9"/>
          <p:cNvSpPr>
            <a:spLocks noChangeArrowheads="1"/>
          </p:cNvSpPr>
          <p:nvPr/>
        </p:nvSpPr>
        <p:spPr bwMode="auto">
          <a:xfrm>
            <a:off x="378555" y="1196975"/>
            <a:ext cx="11195219" cy="1384300"/>
          </a:xfrm>
          <a:prstGeom prst="rect">
            <a:avLst/>
          </a:prstGeom>
          <a:noFill/>
          <a:ln w="9525">
            <a:noFill/>
            <a:miter lim="800000"/>
            <a:headEnd/>
            <a:tailEnd/>
          </a:ln>
        </p:spPr>
        <p:txBody>
          <a:bodyPr>
            <a:spAutoFit/>
          </a:bodyPr>
          <a:lstStyle/>
          <a:p>
            <a:r>
              <a:rPr lang="zh-CN" altLang="zh-CN" sz="2000" i="0"/>
              <a:t>运动强度指运动对人体生理刺激的</a:t>
            </a:r>
            <a:r>
              <a:rPr lang="en-US" altLang="zh-CN" sz="2000" i="0">
                <a:hlinkClick r:id="rId2"/>
              </a:rPr>
              <a:t>程度</a:t>
            </a:r>
            <a:r>
              <a:rPr lang="zh-CN" altLang="en-US" sz="2000" i="0"/>
              <a:t>，</a:t>
            </a:r>
            <a:r>
              <a:rPr lang="zh-CN" altLang="zh-CN" sz="2000" i="0"/>
              <a:t>可以用最大吸氧量</a:t>
            </a:r>
            <a:r>
              <a:rPr lang="en-US" altLang="zh-CN" sz="2000" i="0"/>
              <a:t>VO</a:t>
            </a:r>
            <a:r>
              <a:rPr lang="en-US" altLang="zh-CN" sz="2000" i="0" baseline="-25000"/>
              <a:t>2</a:t>
            </a:r>
            <a:r>
              <a:rPr lang="en-US" altLang="zh-CN" sz="2000" i="0"/>
              <a:t>max</a:t>
            </a:r>
            <a:r>
              <a:rPr lang="zh-CN" altLang="zh-CN" sz="2000" i="0"/>
              <a:t>、代谢当量（</a:t>
            </a:r>
            <a:r>
              <a:rPr lang="en-US" altLang="zh-CN" sz="2000" i="0"/>
              <a:t>MET</a:t>
            </a:r>
            <a:r>
              <a:rPr lang="zh-CN" altLang="zh-CN" sz="2000" i="0"/>
              <a:t>）、心率和自觉疲劳</a:t>
            </a:r>
            <a:r>
              <a:rPr lang="en-US" altLang="zh-CN" sz="2000" i="0"/>
              <a:t>/</a:t>
            </a:r>
            <a:r>
              <a:rPr lang="zh-CN" altLang="zh-CN" sz="2000" i="0"/>
              <a:t>用力程度（</a:t>
            </a:r>
            <a:r>
              <a:rPr lang="en-US" altLang="zh-CN" sz="2000" i="0"/>
              <a:t>RPE</a:t>
            </a:r>
            <a:r>
              <a:rPr lang="zh-CN" altLang="zh-CN" sz="2000" i="0"/>
              <a:t>）表示。通常情况下使用最大心率的百分数和自觉疲劳</a:t>
            </a:r>
            <a:r>
              <a:rPr lang="en-US" altLang="zh-CN" sz="2000" i="0"/>
              <a:t>/</a:t>
            </a:r>
            <a:r>
              <a:rPr lang="zh-CN" altLang="zh-CN" sz="2000" i="0"/>
              <a:t>用力程度来表示。</a:t>
            </a:r>
            <a:endParaRPr lang="zh-CN" altLang="en-US" sz="2000" i="0"/>
          </a:p>
          <a:p>
            <a:endParaRPr lang="zh-CN" altLang="en-US" sz="2400"/>
          </a:p>
        </p:txBody>
      </p:sp>
      <p:sp>
        <p:nvSpPr>
          <p:cNvPr id="16427" name="矩形 10"/>
          <p:cNvSpPr>
            <a:spLocks noChangeArrowheads="1"/>
          </p:cNvSpPr>
          <p:nvPr/>
        </p:nvSpPr>
        <p:spPr bwMode="auto">
          <a:xfrm>
            <a:off x="719998" y="1125538"/>
            <a:ext cx="11052332" cy="646112"/>
          </a:xfrm>
          <a:prstGeom prst="rect">
            <a:avLst/>
          </a:prstGeom>
          <a:noFill/>
          <a:ln w="9525">
            <a:noFill/>
            <a:miter lim="800000"/>
            <a:headEnd/>
            <a:tailEnd/>
          </a:ln>
        </p:spPr>
        <p:txBody>
          <a:bodyPr>
            <a:spAutoFit/>
          </a:bodyPr>
          <a:lstStyle/>
          <a:p>
            <a:endParaRPr lang="en-US" altLang="zh-CN"/>
          </a:p>
          <a:p>
            <a:endParaRPr lang="en-US"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630926" y="188913"/>
            <a:ext cx="10953983" cy="592137"/>
          </a:xfrm>
        </p:spPr>
        <p:txBody>
          <a:bodyPr/>
          <a:lstStyle/>
          <a:p>
            <a:pPr eaLnBrk="1" hangingPunct="1"/>
            <a:r>
              <a:rPr lang="zh-CN" altLang="en-US" sz="3200" b="1" smtClean="0">
                <a:latin typeface="微软雅黑" pitchFamily="34" charset="-122"/>
                <a:ea typeface="微软雅黑" pitchFamily="34" charset="-122"/>
              </a:rPr>
              <a:t>关键推荐</a:t>
            </a:r>
            <a:r>
              <a:rPr lang="en-US" altLang="zh-CN" sz="3200" b="1" smtClean="0">
                <a:latin typeface="微软雅黑" pitchFamily="34" charset="-122"/>
                <a:ea typeface="微软雅黑" pitchFamily="34" charset="-122"/>
              </a:rPr>
              <a:t>3</a:t>
            </a:r>
            <a:r>
              <a:rPr lang="zh-CN" altLang="en-US" sz="3200" b="1" smtClean="0">
                <a:latin typeface="微软雅黑" pitchFamily="34" charset="-122"/>
                <a:ea typeface="微软雅黑" pitchFamily="34" charset="-122"/>
              </a:rPr>
              <a:t>： 主动</a:t>
            </a:r>
            <a:r>
              <a:rPr lang="zh-CN" altLang="zh-CN" sz="3200" b="1" smtClean="0">
                <a:latin typeface="微软雅黑" pitchFamily="34" charset="-122"/>
                <a:ea typeface="微软雅黑" pitchFamily="34" charset="-122"/>
              </a:rPr>
              <a:t>身体活动</a:t>
            </a:r>
            <a:r>
              <a:rPr lang="zh-CN" altLang="en-US" sz="3200" b="1" smtClean="0">
                <a:latin typeface="微软雅黑" pitchFamily="34" charset="-122"/>
                <a:ea typeface="微软雅黑" pitchFamily="34" charset="-122"/>
              </a:rPr>
              <a:t>最好</a:t>
            </a:r>
            <a:r>
              <a:rPr lang="zh-CN" altLang="zh-CN" sz="3200" b="1" smtClean="0">
                <a:latin typeface="微软雅黑" pitchFamily="34" charset="-122"/>
                <a:ea typeface="微软雅黑" pitchFamily="34" charset="-122"/>
              </a:rPr>
              <a:t>每天</a:t>
            </a:r>
            <a:r>
              <a:rPr lang="en-US" altLang="zh-CN" sz="3200" b="1" smtClean="0">
                <a:latin typeface="微软雅黑" pitchFamily="34" charset="-122"/>
                <a:ea typeface="微软雅黑" pitchFamily="34" charset="-122"/>
              </a:rPr>
              <a:t>6000</a:t>
            </a:r>
            <a:r>
              <a:rPr lang="zh-CN" altLang="zh-CN" sz="3200" b="1" smtClean="0">
                <a:latin typeface="微软雅黑" pitchFamily="34" charset="-122"/>
                <a:ea typeface="微软雅黑" pitchFamily="34" charset="-122"/>
              </a:rPr>
              <a:t>步</a:t>
            </a:r>
          </a:p>
        </p:txBody>
      </p:sp>
      <p:sp>
        <p:nvSpPr>
          <p:cNvPr id="17412" name="WordArt 7"/>
          <p:cNvSpPr>
            <a:spLocks noChangeArrowheads="1" noChangeShapeType="1"/>
          </p:cNvSpPr>
          <p:nvPr/>
        </p:nvSpPr>
        <p:spPr bwMode="auto">
          <a:xfrm>
            <a:off x="5143899" y="3425826"/>
            <a:ext cx="1924324" cy="227013"/>
          </a:xfrm>
          <a:prstGeom prst="rect">
            <a:avLst/>
          </a:prstGeom>
        </p:spPr>
        <p:txBody>
          <a:bodyPr wrap="none" fromWordArt="1">
            <a:prstTxWarp prst="textPlain">
              <a:avLst>
                <a:gd name="adj" fmla="val 50000"/>
              </a:avLst>
            </a:prstTxWarp>
          </a:bodyPr>
          <a:lstStyle/>
          <a:p>
            <a:pPr algn="ctr"/>
            <a:r>
              <a:rPr lang="zh-CN" altLang="en-US" sz="2400" kern="10">
                <a:ln w="9525">
                  <a:solidFill>
                    <a:schemeClr val="bg1"/>
                  </a:solidFill>
                  <a:round/>
                  <a:headEnd/>
                  <a:tailEnd/>
                </a:ln>
                <a:solidFill>
                  <a:schemeClr val="bg1"/>
                </a:solidFill>
                <a:latin typeface="黑体"/>
                <a:ea typeface="黑体"/>
              </a:rPr>
              <a:t>双击添加标题文字</a:t>
            </a:r>
          </a:p>
        </p:txBody>
      </p:sp>
      <p:sp>
        <p:nvSpPr>
          <p:cNvPr id="17414" name="矩形 6"/>
          <p:cNvSpPr>
            <a:spLocks noChangeArrowheads="1"/>
          </p:cNvSpPr>
          <p:nvPr/>
        </p:nvSpPr>
        <p:spPr bwMode="auto">
          <a:xfrm>
            <a:off x="527009" y="1557338"/>
            <a:ext cx="11052332" cy="830997"/>
          </a:xfrm>
          <a:prstGeom prst="rect">
            <a:avLst/>
          </a:prstGeom>
          <a:noFill/>
          <a:ln w="9525">
            <a:noFill/>
            <a:miter lim="800000"/>
            <a:headEnd/>
            <a:tailEnd/>
          </a:ln>
        </p:spPr>
        <p:txBody>
          <a:bodyPr>
            <a:spAutoFit/>
          </a:bodyPr>
          <a:lstStyle/>
          <a:p>
            <a:pPr>
              <a:buFont typeface="Arial" pitchFamily="34" charset="0"/>
              <a:buChar char="•"/>
            </a:pPr>
            <a:r>
              <a:rPr lang="zh-CN" altLang="zh-CN" sz="2400" i="0">
                <a:latin typeface="微软雅黑" pitchFamily="34" charset="-122"/>
                <a:ea typeface="微软雅黑" pitchFamily="34" charset="-122"/>
              </a:rPr>
              <a:t>中等强度的下限为中速（</a:t>
            </a:r>
            <a:r>
              <a:rPr lang="en-US" altLang="zh-CN" sz="2400" i="0">
                <a:latin typeface="微软雅黑" pitchFamily="34" charset="-122"/>
                <a:ea typeface="微软雅黑" pitchFamily="34" charset="-122"/>
              </a:rPr>
              <a:t>4 km/h</a:t>
            </a:r>
            <a:r>
              <a:rPr lang="zh-CN" altLang="zh-CN" sz="2400" i="0">
                <a:latin typeface="微软雅黑" pitchFamily="34" charset="-122"/>
                <a:ea typeface="微软雅黑" pitchFamily="34" charset="-122"/>
              </a:rPr>
              <a:t>）步行</a:t>
            </a:r>
            <a:r>
              <a:rPr lang="en-US" altLang="zh-CN" sz="2400" i="0">
                <a:latin typeface="微软雅黑" pitchFamily="34" charset="-122"/>
                <a:ea typeface="微软雅黑" pitchFamily="34" charset="-122"/>
              </a:rPr>
              <a:t>, 6000</a:t>
            </a:r>
            <a:r>
              <a:rPr lang="zh-CN" altLang="zh-CN" sz="2400" i="0">
                <a:latin typeface="微软雅黑" pitchFamily="34" charset="-122"/>
                <a:ea typeface="微软雅黑" pitchFamily="34" charset="-122"/>
              </a:rPr>
              <a:t>步约</a:t>
            </a:r>
            <a:r>
              <a:rPr lang="en-US" altLang="zh-CN" sz="2400" i="0">
                <a:latin typeface="微软雅黑" pitchFamily="34" charset="-122"/>
                <a:ea typeface="微软雅黑" pitchFamily="34" charset="-122"/>
              </a:rPr>
              <a:t>40</a:t>
            </a:r>
            <a:r>
              <a:rPr lang="zh-CN" altLang="zh-CN" sz="2400" i="0">
                <a:latin typeface="微软雅黑" pitchFamily="34" charset="-122"/>
                <a:ea typeface="微软雅黑" pitchFamily="34" charset="-122"/>
              </a:rPr>
              <a:t>分钟</a:t>
            </a:r>
            <a:r>
              <a:rPr lang="en-US" altLang="zh-CN" sz="2400" i="0">
                <a:latin typeface="微软雅黑" pitchFamily="34" charset="-122"/>
                <a:ea typeface="微软雅黑" pitchFamily="34" charset="-122"/>
              </a:rPr>
              <a:t>-60</a:t>
            </a:r>
            <a:r>
              <a:rPr lang="zh-CN" altLang="zh-CN" sz="2400" i="0">
                <a:latin typeface="微软雅黑" pitchFamily="34" charset="-122"/>
                <a:ea typeface="微软雅黑" pitchFamily="34" charset="-122"/>
              </a:rPr>
              <a:t>分钟。</a:t>
            </a:r>
            <a:endParaRPr lang="zh-CN" altLang="en-US" sz="2400" i="0">
              <a:latin typeface="微软雅黑" pitchFamily="34" charset="-122"/>
              <a:ea typeface="微软雅黑" pitchFamily="34" charset="-122"/>
            </a:endParaRPr>
          </a:p>
          <a:p>
            <a:pPr>
              <a:buFont typeface="Arial" pitchFamily="34" charset="0"/>
              <a:buChar char="•"/>
            </a:pPr>
            <a:r>
              <a:rPr lang="zh-CN" altLang="en-US" sz="2400" i="0">
                <a:latin typeface="微软雅黑" pitchFamily="34" charset="-122"/>
                <a:ea typeface="微软雅黑" pitchFamily="34" charset="-122"/>
              </a:rPr>
              <a:t>以下活动相当于</a:t>
            </a:r>
            <a:r>
              <a:rPr lang="en-US" altLang="zh-CN" sz="2400" i="0">
                <a:latin typeface="微软雅黑" pitchFamily="34" charset="-122"/>
                <a:ea typeface="微软雅黑" pitchFamily="34" charset="-122"/>
              </a:rPr>
              <a:t>1000</a:t>
            </a:r>
            <a:r>
              <a:rPr lang="zh-CN" altLang="en-US" sz="2400" i="0">
                <a:latin typeface="微软雅黑" pitchFamily="34" charset="-122"/>
                <a:ea typeface="微软雅黑" pitchFamily="34" charset="-122"/>
              </a:rPr>
              <a:t>步</a:t>
            </a:r>
          </a:p>
        </p:txBody>
      </p:sp>
      <p:pic>
        <p:nvPicPr>
          <p:cNvPr id="17415" name="Picture 1"/>
          <p:cNvPicPr>
            <a:picLocks noChangeAspect="1" noChangeArrowheads="1"/>
          </p:cNvPicPr>
          <p:nvPr/>
        </p:nvPicPr>
        <p:blipFill>
          <a:blip r:embed="rId2"/>
          <a:srcRect/>
          <a:stretch>
            <a:fillRect/>
          </a:stretch>
        </p:blipFill>
        <p:spPr bwMode="auto">
          <a:xfrm>
            <a:off x="1104121" y="2924176"/>
            <a:ext cx="10573571" cy="2665413"/>
          </a:xfrm>
          <a:prstGeom prst="rect">
            <a:avLst/>
          </a:prstGeom>
          <a:noFill/>
          <a:ln w="9525">
            <a:noFill/>
            <a:miter lim="800000"/>
            <a:headEnd/>
            <a:tailEnd/>
          </a:ln>
        </p:spPr>
      </p:pic>
      <p:pic>
        <p:nvPicPr>
          <p:cNvPr id="12290" name="Picture 2"/>
          <p:cNvPicPr>
            <a:picLocks noChangeAspect="1" noChangeArrowheads="1"/>
          </p:cNvPicPr>
          <p:nvPr/>
        </p:nvPicPr>
        <p:blipFill>
          <a:blip r:embed="rId3"/>
          <a:srcRect/>
          <a:stretch>
            <a:fillRect/>
          </a:stretch>
        </p:blipFill>
        <p:spPr bwMode="auto">
          <a:xfrm>
            <a:off x="485726" y="6237312"/>
            <a:ext cx="2600325"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625359" y="404814"/>
            <a:ext cx="10953982" cy="503237"/>
          </a:xfrm>
        </p:spPr>
        <p:txBody>
          <a:bodyPr/>
          <a:lstStyle/>
          <a:p>
            <a:r>
              <a:rPr lang="zh-CN" altLang="zh-CN" sz="4000" b="1" smtClean="0">
                <a:latin typeface="微软雅黑" pitchFamily="34" charset="-122"/>
                <a:ea typeface="微软雅黑" pitchFamily="34" charset="-122"/>
              </a:rPr>
              <a:t>运动多样化</a:t>
            </a:r>
            <a:br>
              <a:rPr lang="zh-CN" altLang="zh-CN" sz="4000" b="1" smtClean="0">
                <a:latin typeface="微软雅黑" pitchFamily="34" charset="-122"/>
                <a:ea typeface="微软雅黑" pitchFamily="34" charset="-122"/>
              </a:rPr>
            </a:br>
            <a:endParaRPr lang="zh-CN" altLang="en-US" sz="4000" b="1" smtClean="0">
              <a:latin typeface="微软雅黑" pitchFamily="34" charset="-122"/>
              <a:ea typeface="微软雅黑" pitchFamily="34" charset="-122"/>
            </a:endParaRPr>
          </a:p>
        </p:txBody>
      </p:sp>
      <p:sp>
        <p:nvSpPr>
          <p:cNvPr id="18435" name="内容占位符 2"/>
          <p:cNvSpPr>
            <a:spLocks noGrp="1"/>
          </p:cNvSpPr>
          <p:nvPr>
            <p:ph idx="1"/>
          </p:nvPr>
        </p:nvSpPr>
        <p:spPr>
          <a:xfrm>
            <a:off x="625359" y="1268413"/>
            <a:ext cx="10953982" cy="4464050"/>
          </a:xfrm>
        </p:spPr>
        <p:txBody>
          <a:bodyPr/>
          <a:lstStyle/>
          <a:p>
            <a:r>
              <a:rPr lang="zh-CN" altLang="zh-CN" sz="2800" b="1" smtClean="0"/>
              <a:t>不同的运动形式，锻炼的效果也不尽相同。运动和食物选择一样，也要多样化</a:t>
            </a:r>
            <a:endParaRPr lang="en-US" altLang="zh-CN" sz="2800" b="1" smtClean="0"/>
          </a:p>
          <a:p>
            <a:pPr lvl="1"/>
            <a:r>
              <a:rPr lang="zh-CN" altLang="zh-CN" smtClean="0"/>
              <a:t>有氧运动</a:t>
            </a:r>
            <a:r>
              <a:rPr lang="zh-CN" altLang="en-US" smtClean="0"/>
              <a:t>  </a:t>
            </a:r>
            <a:r>
              <a:rPr lang="zh-CN" altLang="zh-CN" smtClean="0"/>
              <a:t>如慢跑</a:t>
            </a:r>
            <a:r>
              <a:rPr lang="zh-CN" altLang="en-US" smtClean="0"/>
              <a:t>、游泳、自行车等</a:t>
            </a:r>
            <a:r>
              <a:rPr lang="zh-CN" altLang="zh-CN" smtClean="0"/>
              <a:t>可以提高人体心肺耐力，也可以有效减少机体脂肪堆积</a:t>
            </a:r>
          </a:p>
          <a:p>
            <a:pPr lvl="1"/>
            <a:r>
              <a:rPr lang="zh-CN" altLang="zh-CN" smtClean="0"/>
              <a:t>抗阻运动</a:t>
            </a:r>
            <a:r>
              <a:rPr lang="zh-CN" altLang="en-US" smtClean="0"/>
              <a:t>  </a:t>
            </a:r>
            <a:r>
              <a:rPr lang="zh-CN" altLang="zh-CN" smtClean="0"/>
              <a:t>如哑铃、水瓶、沙袋、弹力带和健身器械等可以延缓运动功能丢失、增加瘦体重、强壮骨和关节和肌肉，预防心血管疾病。</a:t>
            </a:r>
          </a:p>
          <a:p>
            <a:pPr lvl="1"/>
            <a:r>
              <a:rPr lang="zh-CN" altLang="zh-CN" smtClean="0"/>
              <a:t>柔韧性运动</a:t>
            </a:r>
            <a:r>
              <a:rPr lang="zh-CN" altLang="en-US" smtClean="0"/>
              <a:t>  </a:t>
            </a:r>
            <a:r>
              <a:rPr lang="zh-CN" altLang="zh-CN" smtClean="0"/>
              <a:t>如太极拳、瑜伽、舞蹈等轻柔、伸展的运动形式等。</a:t>
            </a:r>
          </a:p>
          <a:p>
            <a:endParaRPr lang="zh-CN" altLang="en-US" sz="2400" smtClean="0"/>
          </a:p>
        </p:txBody>
      </p:sp>
      <p:pic>
        <p:nvPicPr>
          <p:cNvPr id="18436" name="Picture 2"/>
          <p:cNvPicPr>
            <a:picLocks noChangeAspect="1" noChangeArrowheads="1"/>
          </p:cNvPicPr>
          <p:nvPr/>
        </p:nvPicPr>
        <p:blipFill>
          <a:blip r:embed="rId2">
            <a:clrChange>
              <a:clrFrom>
                <a:srgbClr val="F9F9F9"/>
              </a:clrFrom>
              <a:clrTo>
                <a:srgbClr val="F9F9F9">
                  <a:alpha val="0"/>
                </a:srgbClr>
              </a:clrTo>
            </a:clrChange>
          </a:blip>
          <a:srcRect l="51076" t="15123" r="2417" b="4012"/>
          <a:stretch>
            <a:fillRect/>
          </a:stretch>
        </p:blipFill>
        <p:spPr bwMode="auto">
          <a:xfrm>
            <a:off x="9369246" y="5229225"/>
            <a:ext cx="1527211" cy="1409700"/>
          </a:xfrm>
          <a:prstGeom prst="rect">
            <a:avLst/>
          </a:prstGeom>
          <a:noFill/>
          <a:ln w="9525">
            <a:noFill/>
            <a:miter lim="800000"/>
            <a:headEnd/>
            <a:tailEnd/>
          </a:ln>
        </p:spPr>
      </p:pic>
      <p:pic>
        <p:nvPicPr>
          <p:cNvPr id="18437" name="Picture 1"/>
          <p:cNvPicPr>
            <a:picLocks noChangeAspect="1" noChangeArrowheads="1"/>
          </p:cNvPicPr>
          <p:nvPr/>
        </p:nvPicPr>
        <p:blipFill>
          <a:blip r:embed="rId3">
            <a:clrChange>
              <a:clrFrom>
                <a:srgbClr val="F9F9F9"/>
              </a:clrFrom>
              <a:clrTo>
                <a:srgbClr val="F9F9F9">
                  <a:alpha val="0"/>
                </a:srgbClr>
              </a:clrTo>
            </a:clrChange>
          </a:blip>
          <a:srcRect l="50241" t="34583" r="3372" b="26459"/>
          <a:stretch>
            <a:fillRect/>
          </a:stretch>
        </p:blipFill>
        <p:spPr bwMode="auto">
          <a:xfrm>
            <a:off x="6294411" y="5445126"/>
            <a:ext cx="2367827" cy="1052513"/>
          </a:xfrm>
          <a:prstGeom prst="rect">
            <a:avLst/>
          </a:prstGeom>
          <a:noFill/>
          <a:ln w="9525">
            <a:noFill/>
            <a:miter lim="800000"/>
            <a:headEnd/>
            <a:tailEnd/>
          </a:ln>
        </p:spPr>
      </p:pic>
      <p:pic>
        <p:nvPicPr>
          <p:cNvPr id="13314" name="Picture 2"/>
          <p:cNvPicPr>
            <a:picLocks noChangeAspect="1" noChangeArrowheads="1"/>
          </p:cNvPicPr>
          <p:nvPr/>
        </p:nvPicPr>
        <p:blipFill>
          <a:blip r:embed="rId4"/>
          <a:srcRect/>
          <a:stretch>
            <a:fillRect/>
          </a:stretch>
        </p:blipFill>
        <p:spPr bwMode="auto">
          <a:xfrm>
            <a:off x="557734" y="6237312"/>
            <a:ext cx="2600325" cy="4095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a:xfrm>
            <a:off x="378556" y="260350"/>
            <a:ext cx="10953983" cy="592138"/>
          </a:xfrm>
        </p:spPr>
        <p:txBody>
          <a:bodyPr/>
          <a:lstStyle/>
          <a:p>
            <a:pPr eaLnBrk="1" hangingPunct="1"/>
            <a:r>
              <a:rPr lang="zh-CN" altLang="en-US" sz="3200" b="1" smtClean="0">
                <a:latin typeface="微软雅黑" pitchFamily="34" charset="-122"/>
                <a:ea typeface="微软雅黑" pitchFamily="34" charset="-122"/>
              </a:rPr>
              <a:t>关键推荐</a:t>
            </a:r>
            <a:r>
              <a:rPr lang="en-US" altLang="zh-CN" sz="3200" b="1" smtClean="0">
                <a:latin typeface="微软雅黑" pitchFamily="34" charset="-122"/>
                <a:ea typeface="微软雅黑" pitchFamily="34" charset="-122"/>
              </a:rPr>
              <a:t>4</a:t>
            </a:r>
            <a:r>
              <a:rPr lang="zh-CN" altLang="en-US" sz="3200" b="1" smtClean="0">
                <a:latin typeface="微软雅黑" pitchFamily="34" charset="-122"/>
                <a:ea typeface="微软雅黑" pitchFamily="34" charset="-122"/>
              </a:rPr>
              <a:t>：</a:t>
            </a:r>
            <a:r>
              <a:rPr lang="zh-CN" altLang="zh-CN" sz="3200" b="1" smtClean="0">
                <a:latin typeface="微软雅黑" pitchFamily="34" charset="-122"/>
                <a:ea typeface="微软雅黑" pitchFamily="34" charset="-122"/>
              </a:rPr>
              <a:t>减少久坐时间，每小时起来动一动</a:t>
            </a:r>
            <a:endParaRPr lang="zh-CN" altLang="en-US" sz="3200" smtClean="0"/>
          </a:p>
        </p:txBody>
      </p:sp>
      <p:sp>
        <p:nvSpPr>
          <p:cNvPr id="21507" name="内容占位符 2"/>
          <p:cNvSpPr>
            <a:spLocks noGrp="1"/>
          </p:cNvSpPr>
          <p:nvPr>
            <p:ph idx="1"/>
          </p:nvPr>
        </p:nvSpPr>
        <p:spPr>
          <a:xfrm>
            <a:off x="209691" y="1196975"/>
            <a:ext cx="10690477" cy="4032250"/>
          </a:xfrm>
        </p:spPr>
        <p:txBody>
          <a:bodyPr/>
          <a:lstStyle/>
          <a:p>
            <a:pPr>
              <a:lnSpc>
                <a:spcPct val="150000"/>
              </a:lnSpc>
            </a:pPr>
            <a:r>
              <a:rPr lang="zh-CN" altLang="zh-CN" sz="2800" dirty="0" smtClean="0">
                <a:latin typeface="微软雅黑" pitchFamily="34" charset="-122"/>
                <a:ea typeface="微软雅黑" pitchFamily="34" charset="-122"/>
              </a:rPr>
              <a:t>办公室工作过程中，能站不坐，多活动。如站着打电话、能走过去办事不打电话、少乘电梯多爬楼梯等。</a:t>
            </a:r>
            <a:endParaRPr lang="en-US" altLang="zh-CN" sz="2800" dirty="0" smtClean="0">
              <a:latin typeface="微软雅黑" pitchFamily="34" charset="-122"/>
              <a:ea typeface="微软雅黑" pitchFamily="34" charset="-122"/>
            </a:endParaRPr>
          </a:p>
          <a:p>
            <a:pPr>
              <a:lnSpc>
                <a:spcPct val="150000"/>
              </a:lnSpc>
            </a:pPr>
            <a:r>
              <a:rPr lang="zh-CN" altLang="zh-CN" sz="2800" dirty="0" smtClean="0">
                <a:latin typeface="微软雅黑" pitchFamily="34" charset="-122"/>
                <a:ea typeface="微软雅黑" pitchFamily="34" charset="-122"/>
              </a:rPr>
              <a:t>久坐者，每小时起来活动一下，</a:t>
            </a:r>
            <a:endParaRPr lang="en-US" altLang="zh-CN" sz="2800" dirty="0" smtClean="0">
              <a:latin typeface="微软雅黑" pitchFamily="34" charset="-122"/>
              <a:ea typeface="微软雅黑" pitchFamily="34" charset="-122"/>
            </a:endParaRPr>
          </a:p>
          <a:p>
            <a:pPr>
              <a:lnSpc>
                <a:spcPct val="150000"/>
              </a:lnSpc>
            </a:pPr>
            <a:r>
              <a:rPr lang="zh-CN" altLang="zh-CN" sz="2800" dirty="0" smtClean="0">
                <a:latin typeface="微软雅黑" pitchFamily="34" charset="-122"/>
                <a:ea typeface="微软雅黑" pitchFamily="34" charset="-122"/>
              </a:rPr>
              <a:t>做做伸展运动或健身操。</a:t>
            </a:r>
            <a:endParaRPr lang="en-US" altLang="zh-CN" sz="2800" dirty="0" smtClean="0">
              <a:latin typeface="微软雅黑" pitchFamily="34" charset="-122"/>
              <a:ea typeface="微软雅黑" pitchFamily="34" charset="-122"/>
            </a:endParaRPr>
          </a:p>
          <a:p>
            <a:pPr>
              <a:lnSpc>
                <a:spcPct val="150000"/>
              </a:lnSpc>
            </a:pPr>
            <a:r>
              <a:rPr lang="zh-CN" altLang="zh-CN" sz="2800" dirty="0" smtClean="0">
                <a:latin typeface="微软雅黑" pitchFamily="34" charset="-122"/>
                <a:ea typeface="微软雅黑" pitchFamily="34" charset="-122"/>
              </a:rPr>
              <a:t>在家里尽量少看电视、手机和其他屏幕时间。</a:t>
            </a:r>
            <a:endParaRPr lang="en-US" altLang="zh-CN" sz="2800" dirty="0" smtClean="0">
              <a:latin typeface="微软雅黑" pitchFamily="34" charset="-122"/>
              <a:ea typeface="微软雅黑" pitchFamily="34" charset="-122"/>
            </a:endParaRPr>
          </a:p>
          <a:p>
            <a:pPr>
              <a:lnSpc>
                <a:spcPct val="150000"/>
              </a:lnSpc>
            </a:pPr>
            <a:r>
              <a:rPr lang="zh-CN" altLang="zh-CN" sz="2800" dirty="0" smtClean="0">
                <a:latin typeface="微软雅黑" pitchFamily="34" charset="-122"/>
                <a:ea typeface="微软雅黑" pitchFamily="34" charset="-122"/>
              </a:rPr>
              <a:t>多进行散步、遛狗、逛街、打球、踢毽等活动。</a:t>
            </a:r>
          </a:p>
        </p:txBody>
      </p:sp>
      <p:pic>
        <p:nvPicPr>
          <p:cNvPr id="25604" name="图片 208" descr="c:\users\toshiba\appdata\roaming\360se6\User Data\temp\W020150126246111406456.jpg"/>
          <p:cNvPicPr>
            <a:picLocks noChangeAspect="1" noChangeArrowheads="1"/>
          </p:cNvPicPr>
          <p:nvPr/>
        </p:nvPicPr>
        <p:blipFill>
          <a:blip r:embed="rId2"/>
          <a:srcRect/>
          <a:stretch>
            <a:fillRect/>
          </a:stretch>
        </p:blipFill>
        <p:spPr bwMode="auto">
          <a:xfrm>
            <a:off x="9033370" y="5057776"/>
            <a:ext cx="3171330" cy="18002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3430176" y="5715016"/>
            <a:ext cx="4175272" cy="523220"/>
          </a:xfrm>
          <a:prstGeom prst="rect">
            <a:avLst/>
          </a:prstGeom>
          <a:solidFill>
            <a:srgbClr val="00B0F0"/>
          </a:solidFill>
        </p:spPr>
        <p:txBody>
          <a:bodyPr wrap="square" rtlCol="0">
            <a:spAutoFit/>
          </a:bodyPr>
          <a:lstStyle/>
          <a:p>
            <a:r>
              <a:rPr lang="zh-CN" altLang="en-US" sz="2800" b="1" i="0" dirty="0" smtClean="0"/>
              <a:t>让身体活动成为习惯</a:t>
            </a:r>
          </a:p>
        </p:txBody>
      </p:sp>
      <p:pic>
        <p:nvPicPr>
          <p:cNvPr id="14338" name="Picture 2"/>
          <p:cNvPicPr>
            <a:picLocks noChangeAspect="1" noChangeArrowheads="1"/>
          </p:cNvPicPr>
          <p:nvPr/>
        </p:nvPicPr>
        <p:blipFill>
          <a:blip r:embed="rId3"/>
          <a:srcRect/>
          <a:stretch>
            <a:fillRect/>
          </a:stretch>
        </p:blipFill>
        <p:spPr bwMode="auto">
          <a:xfrm>
            <a:off x="269702" y="6237312"/>
            <a:ext cx="2600325" cy="4095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b="1" smtClean="0">
                <a:latin typeface="微软雅黑" pitchFamily="34" charset="-122"/>
                <a:ea typeface="微软雅黑" pitchFamily="34" charset="-122"/>
              </a:rPr>
              <a:t>我国成人体育锻炼情况</a:t>
            </a:r>
          </a:p>
        </p:txBody>
      </p:sp>
      <p:pic>
        <p:nvPicPr>
          <p:cNvPr id="23555" name="内容占位符 4"/>
          <p:cNvPicPr>
            <a:picLocks noGrp="1" noChangeAspect="1"/>
          </p:cNvPicPr>
          <p:nvPr>
            <p:ph sz="half" idx="1"/>
          </p:nvPr>
        </p:nvPicPr>
        <p:blipFill>
          <a:blip r:embed="rId2"/>
          <a:srcRect/>
          <a:stretch>
            <a:fillRect/>
          </a:stretch>
        </p:blipFill>
        <p:spPr>
          <a:xfrm>
            <a:off x="719998" y="1125538"/>
            <a:ext cx="5184724" cy="5162550"/>
          </a:xfrm>
        </p:spPr>
      </p:pic>
      <p:pic>
        <p:nvPicPr>
          <p:cNvPr id="23556" name="图片 10"/>
          <p:cNvPicPr>
            <a:picLocks noChangeAspect="1" noChangeArrowheads="1"/>
          </p:cNvPicPr>
          <p:nvPr/>
        </p:nvPicPr>
        <p:blipFill>
          <a:blip r:embed="rId3"/>
          <a:srcRect l="14046" r="14372" b="7108"/>
          <a:stretch>
            <a:fillRect/>
          </a:stretch>
        </p:blipFill>
        <p:spPr bwMode="auto">
          <a:xfrm>
            <a:off x="6583895" y="1484313"/>
            <a:ext cx="4420191" cy="3097212"/>
          </a:xfrm>
          <a:prstGeom prst="rect">
            <a:avLst/>
          </a:prstGeom>
          <a:noFill/>
          <a:ln w="9525">
            <a:noFill/>
            <a:miter lim="800000"/>
            <a:headEnd/>
            <a:tailEnd/>
          </a:ln>
        </p:spPr>
      </p:pic>
      <p:sp>
        <p:nvSpPr>
          <p:cNvPr id="7" name="矩形 6"/>
          <p:cNvSpPr/>
          <p:nvPr/>
        </p:nvSpPr>
        <p:spPr bwMode="auto">
          <a:xfrm>
            <a:off x="719998" y="1268414"/>
            <a:ext cx="5093797" cy="2592387"/>
          </a:xfrm>
          <a:prstGeom prst="rect">
            <a:avLst/>
          </a:prstGeom>
          <a:ln>
            <a:headEnd type="none" w="med" len="med"/>
            <a:tailEnd type="none" w="med" len="med"/>
          </a:ln>
          <a:extLst>
            <a:ext uri="{AF507438-7753-43E0-B8FC-AC1667EBCBE1}"/>
          </a:extLst>
        </p:spPr>
        <p:style>
          <a:lnRef idx="1">
            <a:schemeClr val="accent5"/>
          </a:lnRef>
          <a:fillRef idx="2">
            <a:schemeClr val="accent5"/>
          </a:fillRef>
          <a:effectRef idx="1">
            <a:schemeClr val="accent5"/>
          </a:effectRef>
          <a:fontRef idx="minor">
            <a:schemeClr val="dk1"/>
          </a:fontRef>
        </p:style>
        <p:txBody>
          <a:bodyPr/>
          <a:lstStyle/>
          <a:p>
            <a:pPr eaLnBrk="1" hangingPunct="1">
              <a:buFont typeface="Arial" panose="020B0604020202020204" pitchFamily="34" charset="0"/>
              <a:buNone/>
              <a:defRPr/>
            </a:pPr>
            <a:endParaRPr lang="zh-CN" altLang="en-US">
              <a:solidFill>
                <a:schemeClr val="tx1"/>
              </a:solidFill>
            </a:endParaRPr>
          </a:p>
        </p:txBody>
      </p:sp>
      <p:sp>
        <p:nvSpPr>
          <p:cNvPr id="23558" name="TextBox 7"/>
          <p:cNvSpPr txBox="1">
            <a:spLocks noChangeArrowheads="1"/>
          </p:cNvSpPr>
          <p:nvPr/>
        </p:nvSpPr>
        <p:spPr bwMode="auto">
          <a:xfrm>
            <a:off x="1259034" y="1714489"/>
            <a:ext cx="4361771" cy="2031325"/>
          </a:xfrm>
          <a:prstGeom prst="rect">
            <a:avLst/>
          </a:prstGeom>
          <a:noFill/>
          <a:ln w="9525">
            <a:noFill/>
            <a:miter lim="800000"/>
            <a:headEnd/>
            <a:tailEnd/>
          </a:ln>
        </p:spPr>
        <p:txBody>
          <a:bodyPr wrap="square">
            <a:spAutoFit/>
          </a:bodyPr>
          <a:lstStyle/>
          <a:p>
            <a:r>
              <a:rPr lang="zh-CN" altLang="en-US" b="1" i="0">
                <a:latin typeface="微软雅黑" pitchFamily="34" charset="-122"/>
                <a:ea typeface="微软雅黑" pitchFamily="34" charset="-122"/>
              </a:rPr>
              <a:t>影响身体活动的因素</a:t>
            </a:r>
            <a:endParaRPr lang="en-US" altLang="zh-CN" b="1" i="0">
              <a:latin typeface="微软雅黑" pitchFamily="34" charset="-122"/>
              <a:ea typeface="微软雅黑" pitchFamily="34" charset="-122"/>
            </a:endParaRPr>
          </a:p>
          <a:p>
            <a:r>
              <a:rPr lang="zh-CN" altLang="en-US" i="0">
                <a:latin typeface="微软雅黑" pitchFamily="34" charset="-122"/>
                <a:ea typeface="微软雅黑" pitchFamily="34" charset="-122"/>
              </a:rPr>
              <a:t>久坐不动</a:t>
            </a:r>
            <a:endParaRPr lang="en-US" altLang="zh-CN" i="0">
              <a:latin typeface="微软雅黑" pitchFamily="34" charset="-122"/>
              <a:ea typeface="微软雅黑" pitchFamily="34" charset="-122"/>
            </a:endParaRPr>
          </a:p>
          <a:p>
            <a:r>
              <a:rPr lang="zh-CN" altLang="en-US" i="0">
                <a:latin typeface="微软雅黑" pitchFamily="34" charset="-122"/>
                <a:ea typeface="微软雅黑" pitchFamily="34" charset="-122"/>
              </a:rPr>
              <a:t>出行方式</a:t>
            </a:r>
            <a:endParaRPr lang="en-US" altLang="zh-CN" i="0">
              <a:latin typeface="微软雅黑" pitchFamily="34" charset="-122"/>
              <a:ea typeface="微软雅黑" pitchFamily="34" charset="-122"/>
            </a:endParaRPr>
          </a:p>
          <a:p>
            <a:r>
              <a:rPr lang="zh-CN" altLang="en-US" i="0">
                <a:latin typeface="微软雅黑" pitchFamily="34" charset="-122"/>
                <a:ea typeface="微软雅黑" pitchFamily="34" charset="-122"/>
              </a:rPr>
              <a:t>外部因素：</a:t>
            </a:r>
            <a:endParaRPr lang="en-US" altLang="zh-CN" i="0">
              <a:latin typeface="微软雅黑" pitchFamily="34" charset="-122"/>
              <a:ea typeface="微软雅黑" pitchFamily="34" charset="-122"/>
            </a:endParaRPr>
          </a:p>
          <a:p>
            <a:r>
              <a:rPr lang="en-US" altLang="zh-CN" i="0">
                <a:latin typeface="微软雅黑" pitchFamily="34" charset="-122"/>
                <a:ea typeface="微软雅黑" pitchFamily="34" charset="-122"/>
              </a:rPr>
              <a:t>   </a:t>
            </a:r>
            <a:r>
              <a:rPr lang="zh-CN" altLang="en-US" i="0">
                <a:latin typeface="微软雅黑" pitchFamily="34" charset="-122"/>
                <a:ea typeface="微软雅黑" pitchFamily="34" charset="-122"/>
              </a:rPr>
              <a:t>交通密集</a:t>
            </a:r>
            <a:endParaRPr lang="en-US" altLang="zh-CN" i="0">
              <a:latin typeface="微软雅黑" pitchFamily="34" charset="-122"/>
              <a:ea typeface="微软雅黑" pitchFamily="34" charset="-122"/>
            </a:endParaRPr>
          </a:p>
          <a:p>
            <a:r>
              <a:rPr lang="zh-CN" altLang="en-US" i="0">
                <a:latin typeface="微软雅黑" pitchFamily="34" charset="-122"/>
                <a:ea typeface="微软雅黑" pitchFamily="34" charset="-122"/>
              </a:rPr>
              <a:t>   空气污染</a:t>
            </a:r>
            <a:endParaRPr lang="en-US" altLang="zh-CN" i="0">
              <a:latin typeface="微软雅黑" pitchFamily="34" charset="-122"/>
              <a:ea typeface="微软雅黑" pitchFamily="34" charset="-122"/>
            </a:endParaRPr>
          </a:p>
          <a:p>
            <a:r>
              <a:rPr lang="zh-CN" altLang="en-US" i="0">
                <a:latin typeface="微软雅黑" pitchFamily="34" charset="-122"/>
                <a:ea typeface="微软雅黑" pitchFamily="34" charset="-122"/>
              </a:rPr>
              <a:t>   城市规划</a:t>
            </a:r>
          </a:p>
        </p:txBody>
      </p:sp>
      <p:sp>
        <p:nvSpPr>
          <p:cNvPr id="23559" name="TextBox 8"/>
          <p:cNvSpPr txBox="1">
            <a:spLocks noChangeArrowheads="1"/>
          </p:cNvSpPr>
          <p:nvPr/>
        </p:nvSpPr>
        <p:spPr bwMode="auto">
          <a:xfrm>
            <a:off x="6294411" y="4868863"/>
            <a:ext cx="4997303" cy="1200150"/>
          </a:xfrm>
          <a:prstGeom prst="rect">
            <a:avLst/>
          </a:prstGeom>
          <a:noFill/>
          <a:ln w="9525">
            <a:noFill/>
            <a:miter lim="800000"/>
            <a:headEnd/>
            <a:tailEnd/>
          </a:ln>
        </p:spPr>
        <p:txBody>
          <a:bodyPr>
            <a:spAutoFit/>
          </a:bodyPr>
          <a:lstStyle/>
          <a:p>
            <a:r>
              <a:rPr lang="zh-CN" altLang="en-US" i="0">
                <a:latin typeface="微软雅黑" pitchFamily="34" charset="-122"/>
                <a:ea typeface="微软雅黑" pitchFamily="34" charset="-122"/>
              </a:rPr>
              <a:t>左下图：</a:t>
            </a:r>
            <a:endParaRPr lang="en-US" altLang="zh-CN" i="0">
              <a:latin typeface="微软雅黑" pitchFamily="34" charset="-122"/>
              <a:ea typeface="微软雅黑" pitchFamily="34" charset="-122"/>
            </a:endParaRPr>
          </a:p>
          <a:p>
            <a:r>
              <a:rPr lang="en-US" altLang="zh-CN" i="0">
                <a:latin typeface="微软雅黑" pitchFamily="34" charset="-122"/>
                <a:ea typeface="微软雅黑" pitchFamily="34" charset="-122"/>
              </a:rPr>
              <a:t>2012</a:t>
            </a:r>
            <a:r>
              <a:rPr lang="zh-CN" altLang="en-US" i="0">
                <a:latin typeface="微软雅黑" pitchFamily="34" charset="-122"/>
                <a:ea typeface="微软雅黑" pitchFamily="34" charset="-122"/>
              </a:rPr>
              <a:t>中国居民营养与健康状况调查</a:t>
            </a:r>
            <a:endParaRPr lang="en-US" altLang="zh-CN" i="0">
              <a:latin typeface="微软雅黑" pitchFamily="34" charset="-122"/>
              <a:ea typeface="微软雅黑" pitchFamily="34" charset="-122"/>
            </a:endParaRPr>
          </a:p>
          <a:p>
            <a:r>
              <a:rPr lang="zh-CN" altLang="en-US" i="0">
                <a:latin typeface="微软雅黑" pitchFamily="34" charset="-122"/>
                <a:ea typeface="微软雅黑" pitchFamily="34" charset="-122"/>
              </a:rPr>
              <a:t>右上图：</a:t>
            </a:r>
            <a:r>
              <a:rPr lang="en-US" altLang="zh-CN" i="0">
                <a:latin typeface="微软雅黑" pitchFamily="34" charset="-122"/>
                <a:ea typeface="微软雅黑" pitchFamily="34" charset="-122"/>
              </a:rPr>
              <a:t>2014</a:t>
            </a:r>
            <a:r>
              <a:rPr lang="zh-CN" altLang="en-US" i="0">
                <a:latin typeface="微软雅黑" pitchFamily="34" charset="-122"/>
                <a:ea typeface="微软雅黑" pitchFamily="34" charset="-122"/>
              </a:rPr>
              <a:t>国家体育总局</a:t>
            </a:r>
            <a:r>
              <a:rPr lang="en-US" altLang="zh-CN" i="0">
                <a:latin typeface="微软雅黑" pitchFamily="34" charset="-122"/>
                <a:ea typeface="微软雅黑" pitchFamily="34" charset="-122"/>
              </a:rPr>
              <a:t>10</a:t>
            </a:r>
            <a:r>
              <a:rPr lang="zh-CN" altLang="en-US" i="0">
                <a:latin typeface="微软雅黑" pitchFamily="34" charset="-122"/>
                <a:ea typeface="微软雅黑" pitchFamily="34" charset="-122"/>
              </a:rPr>
              <a:t>省（市、区调查）</a:t>
            </a:r>
          </a:p>
        </p:txBody>
      </p:sp>
      <p:pic>
        <p:nvPicPr>
          <p:cNvPr id="15362" name="Picture 2"/>
          <p:cNvPicPr>
            <a:picLocks noChangeAspect="1" noChangeArrowheads="1"/>
          </p:cNvPicPr>
          <p:nvPr/>
        </p:nvPicPr>
        <p:blipFill>
          <a:blip r:embed="rId4"/>
          <a:srcRect/>
          <a:stretch>
            <a:fillRect/>
          </a:stretch>
        </p:blipFill>
        <p:spPr bwMode="auto">
          <a:xfrm>
            <a:off x="0" y="6309320"/>
            <a:ext cx="2600325"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295051" y="333375"/>
            <a:ext cx="10953982" cy="592138"/>
          </a:xfrm>
        </p:spPr>
        <p:txBody>
          <a:bodyPr/>
          <a:lstStyle/>
          <a:p>
            <a:r>
              <a:rPr lang="zh-CN" altLang="en-US" sz="3200" b="1" smtClean="0">
                <a:latin typeface="微软雅黑" pitchFamily="34" charset="-122"/>
                <a:ea typeface="微软雅黑" pitchFamily="34" charset="-122"/>
              </a:rPr>
              <a:t>运动对健康的益处</a:t>
            </a:r>
          </a:p>
        </p:txBody>
      </p:sp>
      <p:sp>
        <p:nvSpPr>
          <p:cNvPr id="22531" name="内容占位符 2"/>
          <p:cNvSpPr>
            <a:spLocks noGrp="1"/>
          </p:cNvSpPr>
          <p:nvPr>
            <p:ph idx="1"/>
          </p:nvPr>
        </p:nvSpPr>
        <p:spPr/>
        <p:txBody>
          <a:bodyPr/>
          <a:lstStyle/>
          <a:p>
            <a:r>
              <a:rPr lang="zh-CN" altLang="zh-CN" sz="2400" smtClean="0">
                <a:latin typeface="微软雅黑" pitchFamily="34" charset="-122"/>
                <a:ea typeface="微软雅黑" pitchFamily="34" charset="-122"/>
              </a:rPr>
              <a:t>增进心肺功能。</a:t>
            </a:r>
          </a:p>
          <a:p>
            <a:r>
              <a:rPr lang="zh-CN" altLang="zh-CN" sz="2400" smtClean="0">
                <a:latin typeface="微软雅黑" pitchFamily="34" charset="-122"/>
                <a:ea typeface="微软雅黑" pitchFamily="34" charset="-122"/>
              </a:rPr>
              <a:t>降低血脂、血压和血糖水平</a:t>
            </a:r>
            <a:endParaRPr lang="en-US" altLang="zh-CN" sz="2400" smtClean="0">
              <a:latin typeface="微软雅黑" pitchFamily="34" charset="-122"/>
              <a:ea typeface="微软雅黑" pitchFamily="34" charset="-122"/>
            </a:endParaRPr>
          </a:p>
          <a:p>
            <a:r>
              <a:rPr lang="zh-CN" altLang="zh-CN" sz="2400" smtClean="0">
                <a:latin typeface="微软雅黑" pitchFamily="34" charset="-122"/>
                <a:ea typeface="微软雅黑" pitchFamily="34" charset="-122"/>
              </a:rPr>
              <a:t>提高代谢率，增加胰岛素的敏感性，改善内分泌系统的调节。</a:t>
            </a:r>
          </a:p>
          <a:p>
            <a:r>
              <a:rPr lang="zh-CN" altLang="zh-CN" sz="2400" smtClean="0">
                <a:latin typeface="微软雅黑" pitchFamily="34" charset="-122"/>
                <a:ea typeface="微软雅黑" pitchFamily="34" charset="-122"/>
              </a:rPr>
              <a:t>提高骨密度、预防骨质疏松症。</a:t>
            </a:r>
          </a:p>
          <a:p>
            <a:r>
              <a:rPr lang="zh-CN" altLang="zh-CN" sz="2400" smtClean="0">
                <a:latin typeface="微软雅黑" pitchFamily="34" charset="-122"/>
                <a:ea typeface="微软雅黑" pitchFamily="34" charset="-122"/>
              </a:rPr>
              <a:t>保持或增加瘦体重，减少体内脂肪蓄积，控制体重。</a:t>
            </a:r>
          </a:p>
          <a:p>
            <a:r>
              <a:rPr lang="zh-CN" altLang="zh-CN" sz="2400" smtClean="0">
                <a:latin typeface="微软雅黑" pitchFamily="34" charset="-122"/>
                <a:ea typeface="微软雅黑" pitchFamily="34" charset="-122"/>
              </a:rPr>
              <a:t>调节心理平衡，减轻压力，缓解焦虑、改善睡眠。</a:t>
            </a:r>
          </a:p>
          <a:p>
            <a:r>
              <a:rPr lang="zh-CN" altLang="zh-CN" sz="2400" smtClean="0">
                <a:latin typeface="微软雅黑" pitchFamily="34" charset="-122"/>
                <a:ea typeface="微软雅黑" pitchFamily="34" charset="-122"/>
              </a:rPr>
              <a:t>改善脑功能，延缓老年认知功能下降也有帮助。</a:t>
            </a:r>
          </a:p>
          <a:p>
            <a:r>
              <a:rPr lang="zh-CN" altLang="zh-CN" sz="2400" smtClean="0">
                <a:latin typeface="微软雅黑" pitchFamily="34" charset="-122"/>
                <a:ea typeface="微软雅黑" pitchFamily="34" charset="-122"/>
              </a:rPr>
              <a:t>肌肉力量的训练则对骨骼、关节和肌肉的强壮作用更大，有助于延缓身体运动功能的衰退。</a:t>
            </a:r>
          </a:p>
          <a:p>
            <a:r>
              <a:rPr lang="zh-CN" altLang="zh-CN" sz="2400" smtClean="0">
                <a:latin typeface="微软雅黑" pitchFamily="34" charset="-122"/>
                <a:ea typeface="微软雅黑" pitchFamily="34" charset="-122"/>
              </a:rPr>
              <a:t>降低肥胖、心血管疾病、</a:t>
            </a:r>
            <a:r>
              <a:rPr lang="en-US" altLang="zh-CN" sz="2400" smtClean="0">
                <a:latin typeface="微软雅黑" pitchFamily="34" charset="-122"/>
                <a:ea typeface="微软雅黑" pitchFamily="34" charset="-122"/>
              </a:rPr>
              <a:t>2</a:t>
            </a:r>
            <a:r>
              <a:rPr lang="zh-CN" altLang="zh-CN" sz="2400" smtClean="0">
                <a:latin typeface="微软雅黑" pitchFamily="34" charset="-122"/>
                <a:ea typeface="微软雅黑" pitchFamily="34" charset="-122"/>
              </a:rPr>
              <a:t>型糖尿病等慢性病的风险</a:t>
            </a:r>
            <a:endParaRPr lang="zh-CN" altLang="en-US" sz="2400" smtClean="0">
              <a:latin typeface="微软雅黑" pitchFamily="34" charset="-122"/>
              <a:ea typeface="微软雅黑" pitchFamily="34" charset="-122"/>
            </a:endParaRPr>
          </a:p>
        </p:txBody>
      </p:sp>
      <p:pic>
        <p:nvPicPr>
          <p:cNvPr id="16387" name="Picture 3"/>
          <p:cNvPicPr>
            <a:picLocks noChangeAspect="1" noChangeArrowheads="1"/>
          </p:cNvPicPr>
          <p:nvPr/>
        </p:nvPicPr>
        <p:blipFill>
          <a:blip r:embed="rId2"/>
          <a:srcRect/>
          <a:stretch>
            <a:fillRect/>
          </a:stretch>
        </p:blipFill>
        <p:spPr bwMode="auto">
          <a:xfrm>
            <a:off x="485726" y="6237312"/>
            <a:ext cx="2600325" cy="4095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7032536" y="3644901"/>
            <a:ext cx="3875415" cy="804863"/>
          </a:xfrm>
          <a:prstGeom prst="rect">
            <a:avLst/>
          </a:prstGeom>
          <a:noFill/>
          <a:ln w="9525">
            <a:noFill/>
            <a:miter lim="800000"/>
            <a:headEnd/>
            <a:tailEnd/>
          </a:ln>
        </p:spPr>
        <p:txBody>
          <a:bodyPr lIns="0" rIns="0"/>
          <a:lstStyle/>
          <a:p>
            <a:pPr algn="ctr" eaLnBrk="1" hangingPunct="1">
              <a:lnSpc>
                <a:spcPct val="120000"/>
              </a:lnSpc>
              <a:spcBef>
                <a:spcPct val="20000"/>
              </a:spcBef>
              <a:buFont typeface="Arial" charset="0"/>
              <a:buNone/>
            </a:pPr>
            <a:r>
              <a:rPr lang="zh-CN" altLang="zh-CN" sz="1600">
                <a:solidFill>
                  <a:schemeClr val="bg1"/>
                </a:solidFill>
              </a:rPr>
              <a:t>单击添加您的公司信息</a:t>
            </a:r>
          </a:p>
          <a:p>
            <a:pPr algn="ctr" eaLnBrk="1" hangingPunct="1">
              <a:lnSpc>
                <a:spcPct val="120000"/>
              </a:lnSpc>
              <a:spcBef>
                <a:spcPct val="20000"/>
              </a:spcBef>
              <a:buFont typeface="Arial" charset="0"/>
              <a:buNone/>
            </a:pPr>
            <a:r>
              <a:rPr lang="zh-CN" altLang="zh-CN" sz="1600">
                <a:solidFill>
                  <a:schemeClr val="bg1"/>
                </a:solidFill>
              </a:rPr>
              <a:t>（联系方式及落款）</a:t>
            </a:r>
          </a:p>
        </p:txBody>
      </p:sp>
      <p:grpSp>
        <p:nvGrpSpPr>
          <p:cNvPr id="13315" name="Group 4"/>
          <p:cNvGrpSpPr>
            <a:grpSpLocks/>
          </p:cNvGrpSpPr>
          <p:nvPr/>
        </p:nvGrpSpPr>
        <p:grpSpPr bwMode="auto">
          <a:xfrm>
            <a:off x="7418170" y="2420939"/>
            <a:ext cx="3290607" cy="1044575"/>
            <a:chOff x="0" y="0"/>
            <a:chExt cx="1293" cy="548"/>
          </a:xfrm>
        </p:grpSpPr>
        <p:sp>
          <p:nvSpPr>
            <p:cNvPr id="13326" name="WordArt 5"/>
            <p:cNvSpPr>
              <a:spLocks noChangeArrowheads="1" noChangeShapeType="1"/>
            </p:cNvSpPr>
            <p:nvPr/>
          </p:nvSpPr>
          <p:spPr bwMode="auto">
            <a:xfrm>
              <a:off x="0" y="0"/>
              <a:ext cx="1293" cy="319"/>
            </a:xfrm>
            <a:prstGeom prst="rect">
              <a:avLst/>
            </a:prstGeom>
          </p:spPr>
          <p:txBody>
            <a:bodyPr wrap="none" fromWordArt="1">
              <a:prstTxWarp prst="textPlain">
                <a:avLst>
                  <a:gd name="adj" fmla="val 50000"/>
                </a:avLst>
              </a:prstTxWarp>
            </a:bodyPr>
            <a:lstStyle/>
            <a:p>
              <a:pPr algn="ctr"/>
              <a:r>
                <a:rPr lang="zh-CN" altLang="en-US" sz="2400" b="1" kern="10">
                  <a:ln w="9525">
                    <a:noFill/>
                    <a:round/>
                    <a:headEnd/>
                    <a:tailEnd/>
                  </a:ln>
                  <a:solidFill>
                    <a:schemeClr val="bg1"/>
                  </a:solidFill>
                  <a:latin typeface="黑体"/>
                  <a:ea typeface="黑体"/>
                </a:rPr>
                <a:t>谢谢</a:t>
              </a:r>
            </a:p>
          </p:txBody>
        </p:sp>
        <p:sp>
          <p:nvSpPr>
            <p:cNvPr id="13327" name="WordArt 6"/>
            <p:cNvSpPr>
              <a:spLocks noChangeArrowheads="1" noChangeShapeType="1"/>
            </p:cNvSpPr>
            <p:nvPr/>
          </p:nvSpPr>
          <p:spPr bwMode="auto">
            <a:xfrm flipV="1">
              <a:off x="0" y="332"/>
              <a:ext cx="1293" cy="216"/>
            </a:xfrm>
            <a:prstGeom prst="rect">
              <a:avLst/>
            </a:prstGeom>
          </p:spPr>
          <p:txBody>
            <a:bodyPr wrap="none" fromWordArt="1">
              <a:prstTxWarp prst="textPlain">
                <a:avLst>
                  <a:gd name="adj" fmla="val 50000"/>
                </a:avLst>
              </a:prstTxWarp>
            </a:bodyPr>
            <a:lstStyle/>
            <a:p>
              <a:pPr algn="ctr"/>
              <a:r>
                <a:rPr lang="zh-CN" altLang="en-US" sz="2400" b="1" kern="10">
                  <a:ln w="9525">
                    <a:noFill/>
                    <a:round/>
                    <a:headEnd/>
                    <a:tailEnd/>
                  </a:ln>
                  <a:solidFill>
                    <a:schemeClr val="bg1">
                      <a:alpha val="18039"/>
                    </a:schemeClr>
                  </a:solidFill>
                  <a:latin typeface="黑体"/>
                  <a:ea typeface="黑体"/>
                </a:rPr>
                <a:t>谢谢观赏</a:t>
              </a:r>
            </a:p>
          </p:txBody>
        </p:sp>
      </p:grpSp>
      <p:grpSp>
        <p:nvGrpSpPr>
          <p:cNvPr id="13316" name="组合 8"/>
          <p:cNvGrpSpPr>
            <a:grpSpLocks/>
          </p:cNvGrpSpPr>
          <p:nvPr/>
        </p:nvGrpSpPr>
        <p:grpSpPr bwMode="auto">
          <a:xfrm>
            <a:off x="0" y="1785938"/>
            <a:ext cx="12204700" cy="4918075"/>
            <a:chOff x="-36512" y="1700610"/>
            <a:chExt cx="9289032" cy="4845462"/>
          </a:xfrm>
        </p:grpSpPr>
        <p:grpSp>
          <p:nvGrpSpPr>
            <p:cNvPr id="13319" name="组合 4"/>
            <p:cNvGrpSpPr>
              <a:grpSpLocks/>
            </p:cNvGrpSpPr>
            <p:nvPr/>
          </p:nvGrpSpPr>
          <p:grpSpPr bwMode="auto">
            <a:xfrm>
              <a:off x="-36512" y="1700610"/>
              <a:ext cx="9289032" cy="3890019"/>
              <a:chOff x="-36512" y="1700610"/>
              <a:chExt cx="9289032" cy="3890019"/>
            </a:xfrm>
          </p:grpSpPr>
          <p:sp>
            <p:nvSpPr>
              <p:cNvPr id="11" name="矩形 2"/>
              <p:cNvSpPr/>
              <p:nvPr/>
            </p:nvSpPr>
            <p:spPr bwMode="auto">
              <a:xfrm>
                <a:off x="-36512" y="1844824"/>
                <a:ext cx="9289032" cy="3600871"/>
              </a:xfrm>
              <a:prstGeom prst="rect">
                <a:avLst/>
              </a:prstGeom>
              <a:gradFill flip="none" rotWithShape="1">
                <a:gsLst>
                  <a:gs pos="100000">
                    <a:srgbClr val="92D050"/>
                  </a:gs>
                  <a:gs pos="0">
                    <a:srgbClr val="AEDF41"/>
                  </a:gs>
                </a:gsLst>
                <a:path path="circle">
                  <a:fillToRect l="50000" t="50000" r="50000" b="50000"/>
                </a:path>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latin typeface="Arial" panose="020B0604020202020204" pitchFamily="34" charset="0"/>
                </a:endParaRPr>
              </a:p>
            </p:txBody>
          </p:sp>
          <p:sp>
            <p:nvSpPr>
              <p:cNvPr id="12" name="矩形 11"/>
              <p:cNvSpPr/>
              <p:nvPr/>
            </p:nvSpPr>
            <p:spPr bwMode="auto">
              <a:xfrm>
                <a:off x="-36512" y="1700610"/>
                <a:ext cx="9289032" cy="143894"/>
              </a:xfrm>
              <a:prstGeom prst="rect">
                <a:avLst/>
              </a:prstGeom>
              <a:gradFill flip="none" rotWithShape="1">
                <a:gsLst>
                  <a:gs pos="0">
                    <a:schemeClr val="accent4">
                      <a:lumMod val="5000"/>
                      <a:lumOff val="95000"/>
                    </a:schemeClr>
                  </a:gs>
                  <a:gs pos="100000">
                    <a:schemeClr val="accent4">
                      <a:lumMod val="30000"/>
                      <a:lumOff val="70000"/>
                    </a:schemeClr>
                  </a:gs>
                </a:gsLst>
                <a:lin ang="5400000" scaled="1"/>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latin typeface="Arial" panose="020B0604020202020204" pitchFamily="34" charset="0"/>
                </a:endParaRPr>
              </a:p>
            </p:txBody>
          </p:sp>
          <p:sp>
            <p:nvSpPr>
              <p:cNvPr id="13" name="矩形 12"/>
              <p:cNvSpPr/>
              <p:nvPr/>
            </p:nvSpPr>
            <p:spPr bwMode="auto">
              <a:xfrm>
                <a:off x="-36512" y="5446536"/>
                <a:ext cx="9289032" cy="143894"/>
              </a:xfrm>
              <a:prstGeom prst="rect">
                <a:avLst/>
              </a:prstGeom>
              <a:gradFill flip="none" rotWithShape="1">
                <a:gsLst>
                  <a:gs pos="0">
                    <a:schemeClr val="accent4">
                      <a:lumMod val="5000"/>
                      <a:lumOff val="95000"/>
                    </a:schemeClr>
                  </a:gs>
                  <a:gs pos="100000">
                    <a:schemeClr val="accent4">
                      <a:lumMod val="30000"/>
                      <a:lumOff val="70000"/>
                    </a:schemeClr>
                  </a:gs>
                </a:gsLst>
                <a:lin ang="5400000" scaled="1"/>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latin typeface="Arial" panose="020B0604020202020204" pitchFamily="34" charset="0"/>
                </a:endParaRPr>
              </a:p>
            </p:txBody>
          </p:sp>
        </p:grpSp>
        <p:pic>
          <p:nvPicPr>
            <p:cNvPr id="13320" name="图片 7"/>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308304" y="4830903"/>
              <a:ext cx="1571742" cy="1715169"/>
            </a:xfrm>
            <a:prstGeom prst="rect">
              <a:avLst/>
            </a:prstGeom>
            <a:noFill/>
            <a:ln w="9525">
              <a:noFill/>
              <a:miter lim="800000"/>
              <a:headEnd/>
              <a:tailEnd/>
            </a:ln>
          </p:spPr>
        </p:pic>
      </p:grpSp>
      <p:grpSp>
        <p:nvGrpSpPr>
          <p:cNvPr id="41" name="组合 8"/>
          <p:cNvGrpSpPr>
            <a:grpSpLocks/>
          </p:cNvGrpSpPr>
          <p:nvPr/>
        </p:nvGrpSpPr>
        <p:grpSpPr bwMode="auto">
          <a:xfrm>
            <a:off x="0" y="1785938"/>
            <a:ext cx="12204700" cy="4918075"/>
            <a:chOff x="-36512" y="1700610"/>
            <a:chExt cx="9289032" cy="4845462"/>
          </a:xfrm>
        </p:grpSpPr>
        <p:grpSp>
          <p:nvGrpSpPr>
            <p:cNvPr id="42" name="组合 4"/>
            <p:cNvGrpSpPr>
              <a:grpSpLocks/>
            </p:cNvGrpSpPr>
            <p:nvPr/>
          </p:nvGrpSpPr>
          <p:grpSpPr bwMode="auto">
            <a:xfrm>
              <a:off x="-36512" y="1700610"/>
              <a:ext cx="9289032" cy="3889820"/>
              <a:chOff x="-36512" y="1700610"/>
              <a:chExt cx="9289032" cy="3889820"/>
            </a:xfrm>
          </p:grpSpPr>
          <p:sp>
            <p:nvSpPr>
              <p:cNvPr id="44" name="矩形 2"/>
              <p:cNvSpPr/>
              <p:nvPr/>
            </p:nvSpPr>
            <p:spPr bwMode="auto">
              <a:xfrm>
                <a:off x="-36512" y="1844824"/>
                <a:ext cx="9289032" cy="3600871"/>
              </a:xfrm>
              <a:prstGeom prst="rect">
                <a:avLst/>
              </a:prstGeom>
              <a:gradFill flip="none" rotWithShape="1">
                <a:gsLst>
                  <a:gs pos="100000">
                    <a:srgbClr val="92D050"/>
                  </a:gs>
                  <a:gs pos="0">
                    <a:srgbClr val="AEDF41"/>
                  </a:gs>
                </a:gsLst>
                <a:path path="circle">
                  <a:fillToRect l="50000" t="50000" r="50000" b="50000"/>
                </a:path>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latin typeface="Arial" panose="020B0604020202020204" pitchFamily="34" charset="0"/>
                </a:endParaRPr>
              </a:p>
            </p:txBody>
          </p:sp>
          <p:sp>
            <p:nvSpPr>
              <p:cNvPr id="45" name="矩形 44"/>
              <p:cNvSpPr/>
              <p:nvPr/>
            </p:nvSpPr>
            <p:spPr bwMode="auto">
              <a:xfrm>
                <a:off x="-36512" y="1700610"/>
                <a:ext cx="9289032" cy="143894"/>
              </a:xfrm>
              <a:prstGeom prst="rect">
                <a:avLst/>
              </a:prstGeom>
              <a:gradFill flip="none" rotWithShape="1">
                <a:gsLst>
                  <a:gs pos="0">
                    <a:schemeClr val="accent4">
                      <a:lumMod val="5000"/>
                      <a:lumOff val="95000"/>
                    </a:schemeClr>
                  </a:gs>
                  <a:gs pos="100000">
                    <a:schemeClr val="accent4">
                      <a:lumMod val="30000"/>
                      <a:lumOff val="70000"/>
                    </a:schemeClr>
                  </a:gs>
                </a:gsLst>
                <a:lin ang="5400000" scaled="1"/>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latin typeface="Arial" panose="020B0604020202020204" pitchFamily="34" charset="0"/>
                </a:endParaRPr>
              </a:p>
            </p:txBody>
          </p:sp>
          <p:sp>
            <p:nvSpPr>
              <p:cNvPr id="46" name="矩形 45"/>
              <p:cNvSpPr/>
              <p:nvPr/>
            </p:nvSpPr>
            <p:spPr bwMode="auto">
              <a:xfrm>
                <a:off x="-36512" y="5446536"/>
                <a:ext cx="9289032" cy="143894"/>
              </a:xfrm>
              <a:prstGeom prst="rect">
                <a:avLst/>
              </a:prstGeom>
              <a:gradFill flip="none" rotWithShape="1">
                <a:gsLst>
                  <a:gs pos="0">
                    <a:schemeClr val="accent4">
                      <a:lumMod val="5000"/>
                      <a:lumOff val="95000"/>
                    </a:schemeClr>
                  </a:gs>
                  <a:gs pos="100000">
                    <a:schemeClr val="accent4">
                      <a:lumMod val="30000"/>
                      <a:lumOff val="70000"/>
                    </a:schemeClr>
                  </a:gs>
                </a:gsLst>
                <a:lin ang="5400000" scaled="1"/>
                <a:tileRect/>
              </a:gradFill>
              <a:ln w="9525" cap="flat" cmpd="sng" algn="ctr">
                <a:noFill/>
                <a:prstDash val="solid"/>
                <a:round/>
                <a:headEnd type="none" w="med" len="med"/>
                <a:tailEnd type="none" w="med" len="med"/>
              </a:ln>
              <a:effectLst/>
              <a:extLst/>
            </p:spPr>
            <p:txBody>
              <a:bodyPr/>
              <a:lstStyle/>
              <a:p>
                <a:pPr eaLnBrk="1" hangingPunct="1">
                  <a:buFont typeface="Arial" panose="020B0604020202020204" pitchFamily="34" charset="0"/>
                  <a:buNone/>
                  <a:defRPr/>
                </a:pPr>
                <a:endParaRPr lang="zh-CN" altLang="en-US">
                  <a:latin typeface="Arial" panose="020B0604020202020204" pitchFamily="34" charset="0"/>
                </a:endParaRPr>
              </a:p>
            </p:txBody>
          </p:sp>
        </p:grpSp>
        <p:pic>
          <p:nvPicPr>
            <p:cNvPr id="43" name="图片 7"/>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308304" y="4830903"/>
              <a:ext cx="1571742" cy="1715169"/>
            </a:xfrm>
            <a:prstGeom prst="rect">
              <a:avLst/>
            </a:prstGeom>
            <a:noFill/>
            <a:ln w="9525">
              <a:noFill/>
              <a:miter lim="800000"/>
              <a:headEnd/>
              <a:tailEnd/>
            </a:ln>
          </p:spPr>
        </p:pic>
      </p:grpSp>
      <p:grpSp>
        <p:nvGrpSpPr>
          <p:cNvPr id="48" name="组合 47"/>
          <p:cNvGrpSpPr/>
          <p:nvPr/>
        </p:nvGrpSpPr>
        <p:grpSpPr>
          <a:xfrm>
            <a:off x="887376" y="2571744"/>
            <a:ext cx="10149716" cy="3785652"/>
            <a:chOff x="291272" y="2357430"/>
            <a:chExt cx="10149716" cy="3785652"/>
          </a:xfrm>
        </p:grpSpPr>
        <p:sp>
          <p:nvSpPr>
            <p:cNvPr id="49" name="TextBox 48"/>
            <p:cNvSpPr txBox="1"/>
            <p:nvPr/>
          </p:nvSpPr>
          <p:spPr>
            <a:xfrm>
              <a:off x="291272" y="2357430"/>
              <a:ext cx="10149716" cy="3785652"/>
            </a:xfrm>
            <a:prstGeom prst="rect">
              <a:avLst/>
            </a:prstGeom>
            <a:noFill/>
          </p:spPr>
          <p:txBody>
            <a:bodyPr wrap="square" rtlCol="0">
              <a:spAutoFit/>
            </a:bodyPr>
            <a:lstStyle/>
            <a:p>
              <a:r>
                <a:rPr lang="zh-CN" altLang="en-US" sz="2400" b="1" i="0" dirty="0" smtClean="0"/>
                <a:t>更多信息请关注：</a:t>
              </a:r>
              <a:endParaRPr lang="en-US" altLang="zh-CN" sz="2400" b="1" i="0" dirty="0" smtClean="0"/>
            </a:p>
            <a:p>
              <a:endParaRPr lang="en-US" altLang="zh-CN" sz="2400" b="1" i="0" dirty="0" smtClean="0"/>
            </a:p>
            <a:p>
              <a:r>
                <a:rPr lang="en-US" altLang="zh-CN" sz="2400" b="1" i="0" dirty="0" smtClean="0"/>
                <a:t>1</a:t>
              </a:r>
              <a:r>
                <a:rPr lang="zh-CN" altLang="en-US" sz="2400" b="1" i="0" dirty="0" smtClean="0"/>
                <a:t>、</a:t>
              </a:r>
              <a:r>
                <a:rPr lang="en-US" altLang="zh-CN" sz="2400" b="1" i="0" dirty="0" smtClean="0"/>
                <a:t>《</a:t>
              </a:r>
              <a:r>
                <a:rPr lang="zh-CN" altLang="en-US" sz="2400" b="1" i="0" dirty="0" smtClean="0"/>
                <a:t>中国居民膳食指南</a:t>
              </a:r>
              <a:r>
                <a:rPr lang="en-US" altLang="zh-CN" sz="2400" b="1" i="0" dirty="0" smtClean="0"/>
                <a:t>》</a:t>
              </a:r>
              <a:r>
                <a:rPr lang="zh-CN" altLang="en-US" sz="2400" b="1" i="0" dirty="0" smtClean="0"/>
                <a:t>网站</a:t>
              </a:r>
              <a:r>
                <a:rPr lang="en-US" altLang="zh-CN" sz="2400" b="1" i="0" dirty="0" smtClean="0"/>
                <a:t>--- </a:t>
              </a:r>
              <a:r>
                <a:rPr lang="en-US" altLang="zh-CN" sz="2400" b="1" i="0" dirty="0" smtClean="0">
                  <a:hlinkClick r:id="rId3"/>
                </a:rPr>
                <a:t>http://dg.cnsoc.org/</a:t>
              </a:r>
              <a:endParaRPr lang="en-US" altLang="zh-CN" sz="2400" b="1" i="0" dirty="0" smtClean="0"/>
            </a:p>
            <a:p>
              <a:endParaRPr lang="en-US" altLang="zh-CN" sz="2400" b="1" i="0" dirty="0" smtClean="0"/>
            </a:p>
            <a:p>
              <a:endParaRPr lang="en-US" altLang="zh-CN" sz="2400" b="1" i="0" dirty="0" smtClean="0"/>
            </a:p>
            <a:p>
              <a:r>
                <a:rPr lang="en-US" altLang="zh-CN" sz="2400" b="1" i="0" dirty="0" smtClean="0"/>
                <a:t>2</a:t>
              </a:r>
              <a:r>
                <a:rPr lang="zh-CN" altLang="en-US" sz="2400" b="1" i="0" dirty="0" smtClean="0"/>
                <a:t>、微信公众平台：中国营养界                     中国好营养</a:t>
              </a:r>
              <a:endParaRPr lang="en-US" altLang="zh-CN" sz="2400" b="1" i="0" dirty="0" smtClean="0"/>
            </a:p>
            <a:p>
              <a:endParaRPr lang="en-US" altLang="zh-CN" sz="2400" b="1" dirty="0" smtClean="0"/>
            </a:p>
            <a:p>
              <a:endParaRPr lang="en-US" altLang="zh-CN" sz="2400" b="1" dirty="0" smtClean="0"/>
            </a:p>
            <a:p>
              <a:endParaRPr lang="en-US" altLang="zh-CN" sz="2400" b="1" dirty="0" smtClean="0"/>
            </a:p>
            <a:p>
              <a:endParaRPr lang="en-US" altLang="zh-CN" sz="2400" b="1" dirty="0" smtClean="0"/>
            </a:p>
          </p:txBody>
        </p:sp>
        <p:pic>
          <p:nvPicPr>
            <p:cNvPr id="50" name="Picture 2" descr="E:\1602\中国营养界微信\存档文件\二维码\中国好营养二维码.jpg"/>
            <p:cNvPicPr>
              <a:picLocks noChangeAspect="1" noChangeArrowheads="1"/>
            </p:cNvPicPr>
            <p:nvPr/>
          </p:nvPicPr>
          <p:blipFill>
            <a:blip r:embed="rId4" cstate="print"/>
            <a:srcRect/>
            <a:stretch>
              <a:fillRect/>
            </a:stretch>
          </p:blipFill>
          <p:spPr bwMode="auto">
            <a:xfrm>
              <a:off x="7935138" y="3857628"/>
              <a:ext cx="1285884" cy="1285884"/>
            </a:xfrm>
            <a:prstGeom prst="rect">
              <a:avLst/>
            </a:prstGeom>
            <a:noFill/>
          </p:spPr>
        </p:pic>
        <p:pic>
          <p:nvPicPr>
            <p:cNvPr id="51" name="Picture 3" descr="E:\1602\中国营养界微信\存档文件\二维码\中国营养界二维码.jpg"/>
            <p:cNvPicPr>
              <a:picLocks noChangeAspect="1" noChangeArrowheads="1"/>
            </p:cNvPicPr>
            <p:nvPr/>
          </p:nvPicPr>
          <p:blipFill>
            <a:blip r:embed="rId5" cstate="print"/>
            <a:srcRect/>
            <a:stretch>
              <a:fillRect/>
            </a:stretch>
          </p:blipFill>
          <p:spPr bwMode="auto">
            <a:xfrm>
              <a:off x="4648990" y="3857628"/>
              <a:ext cx="1285884" cy="1285884"/>
            </a:xfrm>
            <a:prstGeom prst="rect">
              <a:avLst/>
            </a:prstGeom>
            <a:noFill/>
          </p:spPr>
        </p:pic>
        <p:sp>
          <p:nvSpPr>
            <p:cNvPr id="52" name="TextBox 51"/>
            <p:cNvSpPr txBox="1"/>
            <p:nvPr/>
          </p:nvSpPr>
          <p:spPr>
            <a:xfrm>
              <a:off x="3220230" y="4572008"/>
              <a:ext cx="1214446" cy="369332"/>
            </a:xfrm>
            <a:prstGeom prst="rect">
              <a:avLst/>
            </a:prstGeom>
            <a:noFill/>
          </p:spPr>
          <p:txBody>
            <a:bodyPr wrap="square" rtlCol="0">
              <a:spAutoFit/>
            </a:bodyPr>
            <a:lstStyle/>
            <a:p>
              <a:r>
                <a:rPr lang="zh-CN" altLang="en-US" b="1" i="0" dirty="0" smtClean="0"/>
                <a:t>（科学）</a:t>
              </a:r>
              <a:endParaRPr lang="zh-CN" altLang="en-US" b="1" i="0" dirty="0"/>
            </a:p>
          </p:txBody>
        </p:sp>
        <p:sp>
          <p:nvSpPr>
            <p:cNvPr id="53" name="TextBox 52"/>
            <p:cNvSpPr txBox="1"/>
            <p:nvPr/>
          </p:nvSpPr>
          <p:spPr>
            <a:xfrm>
              <a:off x="6434940" y="4572008"/>
              <a:ext cx="1214446" cy="369332"/>
            </a:xfrm>
            <a:prstGeom prst="rect">
              <a:avLst/>
            </a:prstGeom>
            <a:noFill/>
          </p:spPr>
          <p:txBody>
            <a:bodyPr wrap="square" rtlCol="0">
              <a:spAutoFit/>
            </a:bodyPr>
            <a:lstStyle/>
            <a:p>
              <a:r>
                <a:rPr lang="zh-CN" altLang="en-US" b="1" i="0" dirty="0" smtClean="0"/>
                <a:t>（科普）</a:t>
              </a:r>
              <a:endParaRPr lang="zh-CN" altLang="en-US" b="1" i="0" dirty="0"/>
            </a:p>
          </p:txBody>
        </p:sp>
      </p:grpSp>
      <p:pic>
        <p:nvPicPr>
          <p:cNvPr id="26" name="Picture 5" descr="图片1"/>
          <p:cNvPicPr>
            <a:picLocks noChangeAspect="1" noChangeArrowheads="1"/>
          </p:cNvPicPr>
          <p:nvPr/>
        </p:nvPicPr>
        <p:blipFill>
          <a:blip r:embed="rId6"/>
          <a:srcRect/>
          <a:stretch>
            <a:fillRect/>
          </a:stretch>
        </p:blipFill>
        <p:spPr bwMode="auto">
          <a:xfrm>
            <a:off x="197694" y="260648"/>
            <a:ext cx="1869225" cy="1331913"/>
          </a:xfrm>
          <a:prstGeom prst="rect">
            <a:avLst/>
          </a:prstGeom>
          <a:noFill/>
          <a:ln w="9525">
            <a:noFill/>
            <a:miter lim="800000"/>
            <a:headEnd/>
            <a:tailEnd/>
          </a:ln>
        </p:spPr>
      </p:pic>
      <p:sp>
        <p:nvSpPr>
          <p:cNvPr id="27" name="文本框 3"/>
          <p:cNvSpPr txBox="1"/>
          <p:nvPr/>
        </p:nvSpPr>
        <p:spPr>
          <a:xfrm>
            <a:off x="2069902" y="116632"/>
            <a:ext cx="7560840" cy="1908215"/>
          </a:xfrm>
          <a:prstGeom prst="rect">
            <a:avLst/>
          </a:prstGeom>
          <a:noFill/>
        </p:spPr>
        <p:txBody>
          <a:bodyPr wrap="square" rtlCol="0">
            <a:spAutoFit/>
          </a:bodyPr>
          <a:lstStyle/>
          <a:p>
            <a:r>
              <a:rPr kumimoji="1" lang="zh-CN" altLang="en-US" sz="3000" b="1" i="0" spc="300" dirty="0" smtClean="0">
                <a:latin typeface="黑体" pitchFamily="2" charset="-122"/>
                <a:ea typeface="黑体" pitchFamily="2" charset="-122"/>
                <a:cs typeface="FZZongYi-M05S"/>
              </a:rPr>
              <a:t>健康中国行</a:t>
            </a:r>
            <a:r>
              <a:rPr kumimoji="1" lang="en-US" altLang="zh-CN" sz="3000" b="1" i="0" spc="300" dirty="0" smtClean="0">
                <a:latin typeface="黑体" pitchFamily="2" charset="-122"/>
                <a:ea typeface="黑体" pitchFamily="2" charset="-122"/>
                <a:cs typeface="FZZongYi-M05S"/>
              </a:rPr>
              <a:t>·</a:t>
            </a:r>
            <a:r>
              <a:rPr kumimoji="1" lang="zh-CN" altLang="en-US" sz="3000" b="1" i="0" spc="300" dirty="0" smtClean="0">
                <a:latin typeface="黑体" pitchFamily="2" charset="-122"/>
                <a:ea typeface="黑体" pitchFamily="2" charset="-122"/>
                <a:cs typeface="FZZongYi-M05S"/>
              </a:rPr>
              <a:t>合理膳食</a:t>
            </a:r>
            <a:endParaRPr kumimoji="1" lang="en-US" altLang="zh-CN" sz="3000" b="1" i="0" spc="300" dirty="0" smtClean="0">
              <a:latin typeface="黑体" pitchFamily="2" charset="-122"/>
              <a:ea typeface="黑体" pitchFamily="2" charset="-122"/>
              <a:cs typeface="FZZongYi-M05S"/>
            </a:endParaRPr>
          </a:p>
          <a:p>
            <a:endParaRPr kumimoji="1" lang="en-US" altLang="zh-CN" sz="1000" b="1" i="0" spc="300" dirty="0" smtClean="0">
              <a:latin typeface="楷体_GB2312" pitchFamily="49" charset="-122"/>
              <a:ea typeface="楷体_GB2312" pitchFamily="49" charset="-122"/>
              <a:cs typeface="FZZongYi-M05S"/>
            </a:endParaRPr>
          </a:p>
          <a:p>
            <a:r>
              <a:rPr kumimoji="1" lang="zh-CN" altLang="en-US" sz="1200" i="0" spc="300" dirty="0" smtClean="0">
                <a:latin typeface="楷体_GB2312" pitchFamily="49" charset="-122"/>
                <a:ea typeface="楷体_GB2312" pitchFamily="49" charset="-122"/>
                <a:cs typeface="FZZongYi-M05S"/>
              </a:rPr>
              <a:t>主办单位：国家卫生和计划生育委员会</a:t>
            </a:r>
          </a:p>
          <a:p>
            <a:r>
              <a:rPr kumimoji="1" lang="zh-CN" altLang="en-US" sz="1200" i="0" spc="300" dirty="0" smtClean="0">
                <a:latin typeface="楷体_GB2312" pitchFamily="49" charset="-122"/>
                <a:ea typeface="楷体_GB2312" pitchFamily="49" charset="-122"/>
                <a:cs typeface="FZZongYi-M05S"/>
              </a:rPr>
              <a:t>承办单位：中国健康教育中心</a:t>
            </a:r>
          </a:p>
          <a:p>
            <a:r>
              <a:rPr kumimoji="1" lang="zh-CN" altLang="en-US" sz="1200" i="0" spc="300" dirty="0" smtClean="0">
                <a:latin typeface="楷体_GB2312" pitchFamily="49" charset="-122"/>
                <a:ea typeface="楷体_GB2312" pitchFamily="49" charset="-122"/>
                <a:cs typeface="FZZongYi-M05S"/>
              </a:rPr>
              <a:t>技术支持：中国疾病预防控制中心营养与健康所、北京大学公卫学院营养与食品卫生系</a:t>
            </a:r>
            <a:endParaRPr kumimoji="1" lang="en-US" altLang="zh-CN" sz="1200" i="0" spc="300" dirty="0" smtClean="0">
              <a:latin typeface="楷体_GB2312" pitchFamily="49" charset="-122"/>
              <a:ea typeface="楷体_GB2312" pitchFamily="49" charset="-122"/>
              <a:cs typeface="FZZongYi-M05S"/>
            </a:endParaRPr>
          </a:p>
          <a:p>
            <a:r>
              <a:rPr kumimoji="1" lang="en-US" altLang="zh-CN" sz="1200" i="0" spc="300" dirty="0" smtClean="0">
                <a:latin typeface="楷体_GB2312" pitchFamily="49" charset="-122"/>
                <a:ea typeface="楷体_GB2312" pitchFamily="49" charset="-122"/>
                <a:cs typeface="FZZongYi-M05S"/>
              </a:rPr>
              <a:t>         </a:t>
            </a:r>
            <a:r>
              <a:rPr kumimoji="1" lang="zh-CN" altLang="en-US" sz="1200" i="0" spc="300" dirty="0" smtClean="0">
                <a:latin typeface="楷体_GB2312" pitchFamily="49" charset="-122"/>
                <a:ea typeface="楷体_GB2312" pitchFamily="49" charset="-122"/>
                <a:cs typeface="FZZongYi-M05S"/>
              </a:rPr>
              <a:t>中国营养学会、中国学生营养与健康促进会</a:t>
            </a:r>
          </a:p>
          <a:p>
            <a:endParaRPr kumimoji="1" lang="zh-CN" altLang="en-US" sz="3000" b="1" spc="300" dirty="0">
              <a:latin typeface="楷体_GB2312" pitchFamily="49" charset="-122"/>
              <a:ea typeface="楷体_GB2312" pitchFamily="49" charset="-122"/>
              <a:cs typeface="FZZongYi-M05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625359" y="404814"/>
            <a:ext cx="10953982" cy="503237"/>
          </a:xfrm>
        </p:spPr>
        <p:txBody>
          <a:bodyPr/>
          <a:lstStyle/>
          <a:p>
            <a:pPr eaLnBrk="1" hangingPunct="1">
              <a:defRPr/>
            </a:pPr>
            <a:r>
              <a:rPr lang="zh-CN" altLang="en-US" sz="3200" dirty="0" smtClean="0"/>
              <a:t>提纲</a:t>
            </a:r>
            <a:endParaRPr lang="en-US" altLang="zh-CN" sz="3200" dirty="0" smtClean="0"/>
          </a:p>
        </p:txBody>
      </p:sp>
      <p:sp>
        <p:nvSpPr>
          <p:cNvPr id="3076" name="AutoShape 3"/>
          <p:cNvSpPr>
            <a:spLocks noChangeArrowheads="1"/>
          </p:cNvSpPr>
          <p:nvPr/>
        </p:nvSpPr>
        <p:spPr bwMode="auto">
          <a:xfrm>
            <a:off x="1562470" y="1490663"/>
            <a:ext cx="8354197" cy="666750"/>
          </a:xfrm>
          <a:prstGeom prst="roundRect">
            <a:avLst>
              <a:gd name="adj" fmla="val 16667"/>
            </a:avLst>
          </a:prstGeom>
          <a:gradFill rotWithShape="1">
            <a:gsLst>
              <a:gs pos="0">
                <a:schemeClr val="bg1"/>
              </a:gs>
              <a:gs pos="100000">
                <a:schemeClr val="bg2"/>
              </a:gs>
            </a:gsLst>
            <a:lin ang="18900000" scaled="1"/>
          </a:gradFill>
          <a:ln w="9525">
            <a:solidFill>
              <a:schemeClr val="bg2"/>
            </a:solidFill>
            <a:round/>
            <a:headEnd/>
            <a:tailEnd/>
          </a:ln>
        </p:spPr>
        <p:txBody>
          <a:bodyPr wrap="none" anchor="ctr"/>
          <a:lstStyle/>
          <a:p>
            <a:pPr algn="ctr"/>
            <a:r>
              <a:rPr lang="zh-CN" altLang="en-US" sz="2800" i="0" dirty="0" smtClean="0">
                <a:latin typeface="微软雅黑" pitchFamily="34" charset="-122"/>
                <a:ea typeface="微软雅黑" pitchFamily="34" charset="-122"/>
              </a:rPr>
              <a:t>为什么强调吃动平衡</a:t>
            </a:r>
            <a:endParaRPr lang="en-US" altLang="ko-KR" sz="2800" i="0" dirty="0">
              <a:latin typeface="微软雅黑" pitchFamily="34" charset="-122"/>
              <a:ea typeface="微软雅黑" pitchFamily="34" charset="-122"/>
            </a:endParaRPr>
          </a:p>
        </p:txBody>
      </p:sp>
      <p:sp>
        <p:nvSpPr>
          <p:cNvPr id="3077" name="Rectangle 4"/>
          <p:cNvSpPr>
            <a:spLocks noChangeArrowheads="1"/>
          </p:cNvSpPr>
          <p:nvPr/>
        </p:nvSpPr>
        <p:spPr bwMode="auto">
          <a:xfrm>
            <a:off x="1553191" y="1533526"/>
            <a:ext cx="7465334" cy="569913"/>
          </a:xfrm>
          <a:prstGeom prst="rect">
            <a:avLst/>
          </a:prstGeom>
          <a:noFill/>
          <a:ln w="9525">
            <a:noFill/>
            <a:miter lim="800000"/>
            <a:headEnd/>
            <a:tailEnd/>
          </a:ln>
        </p:spPr>
        <p:txBody>
          <a:bodyPr anchor="ctr"/>
          <a:lstStyle/>
          <a:p>
            <a:pPr algn="ctr" eaLnBrk="1" hangingPunct="1">
              <a:buFont typeface="Arial" pitchFamily="34" charset="0"/>
              <a:buNone/>
            </a:pPr>
            <a:endParaRPr lang="zh-CN" altLang="zh-CN" sz="1400"/>
          </a:p>
        </p:txBody>
      </p:sp>
      <p:sp>
        <p:nvSpPr>
          <p:cNvPr id="3078" name="AutoShape 5"/>
          <p:cNvSpPr>
            <a:spLocks noChangeArrowheads="1"/>
          </p:cNvSpPr>
          <p:nvPr/>
        </p:nvSpPr>
        <p:spPr bwMode="auto">
          <a:xfrm>
            <a:off x="1562470" y="2997200"/>
            <a:ext cx="8354197" cy="647700"/>
          </a:xfrm>
          <a:prstGeom prst="roundRect">
            <a:avLst>
              <a:gd name="adj" fmla="val 16667"/>
            </a:avLst>
          </a:prstGeom>
          <a:gradFill rotWithShape="1">
            <a:gsLst>
              <a:gs pos="0">
                <a:schemeClr val="bg1"/>
              </a:gs>
              <a:gs pos="100000">
                <a:schemeClr val="bg2"/>
              </a:gs>
            </a:gsLst>
            <a:lin ang="18900000" scaled="1"/>
          </a:gradFill>
          <a:ln w="9525">
            <a:solidFill>
              <a:schemeClr val="bg2"/>
            </a:solidFill>
            <a:round/>
            <a:headEnd/>
            <a:tailEnd/>
          </a:ln>
        </p:spPr>
        <p:txBody>
          <a:bodyPr wrap="none" anchor="ctr"/>
          <a:lstStyle/>
          <a:p>
            <a:pPr eaLnBrk="1" hangingPunct="1">
              <a:buFont typeface="Arial" pitchFamily="34" charset="0"/>
              <a:buNone/>
            </a:pPr>
            <a:endParaRPr lang="zh-CN" altLang="en-US"/>
          </a:p>
        </p:txBody>
      </p:sp>
      <p:sp>
        <p:nvSpPr>
          <p:cNvPr id="3079" name="Rectangle 6"/>
          <p:cNvSpPr>
            <a:spLocks noChangeArrowheads="1"/>
          </p:cNvSpPr>
          <p:nvPr/>
        </p:nvSpPr>
        <p:spPr bwMode="auto">
          <a:xfrm rot="10800000" flipV="1">
            <a:off x="1679376" y="3071811"/>
            <a:ext cx="7370696" cy="501654"/>
          </a:xfrm>
          <a:prstGeom prst="rect">
            <a:avLst/>
          </a:prstGeom>
          <a:noFill/>
          <a:ln w="9525">
            <a:noFill/>
            <a:miter lim="800000"/>
            <a:headEnd/>
            <a:tailEnd/>
          </a:ln>
        </p:spPr>
        <p:txBody>
          <a:bodyPr anchor="ctr"/>
          <a:lstStyle/>
          <a:p>
            <a:pPr algn="ctr" eaLnBrk="1" hangingPunct="1">
              <a:buFont typeface="Arial" pitchFamily="34" charset="0"/>
              <a:buNone/>
            </a:pPr>
            <a:r>
              <a:rPr lang="zh-CN" altLang="en-US" sz="2800" i="0" dirty="0" smtClean="0">
                <a:latin typeface="微软雅黑" pitchFamily="34" charset="-122"/>
                <a:ea typeface="微软雅黑" pitchFamily="34" charset="-122"/>
              </a:rPr>
              <a:t>关键推荐</a:t>
            </a:r>
            <a:endParaRPr lang="zh-CN" altLang="zh-CN" sz="2800" i="0" dirty="0">
              <a:latin typeface="微软雅黑" pitchFamily="34" charset="-122"/>
              <a:ea typeface="微软雅黑" pitchFamily="34" charset="-122"/>
            </a:endParaRPr>
          </a:p>
        </p:txBody>
      </p:sp>
      <p:sp>
        <p:nvSpPr>
          <p:cNvPr id="3080" name="AutoShape 7"/>
          <p:cNvSpPr>
            <a:spLocks noChangeArrowheads="1"/>
          </p:cNvSpPr>
          <p:nvPr/>
        </p:nvSpPr>
        <p:spPr bwMode="auto">
          <a:xfrm>
            <a:off x="1490099" y="4365625"/>
            <a:ext cx="8354197" cy="666750"/>
          </a:xfrm>
          <a:prstGeom prst="roundRect">
            <a:avLst>
              <a:gd name="adj" fmla="val 16667"/>
            </a:avLst>
          </a:prstGeom>
          <a:gradFill rotWithShape="1">
            <a:gsLst>
              <a:gs pos="0">
                <a:schemeClr val="bg1"/>
              </a:gs>
              <a:gs pos="100000">
                <a:schemeClr val="bg2"/>
              </a:gs>
            </a:gsLst>
            <a:lin ang="18900000" scaled="1"/>
          </a:gradFill>
          <a:ln w="9525">
            <a:solidFill>
              <a:schemeClr val="bg2"/>
            </a:solidFill>
            <a:round/>
            <a:headEnd/>
            <a:tailEnd/>
          </a:ln>
        </p:spPr>
        <p:txBody>
          <a:bodyPr wrap="none" anchor="ctr"/>
          <a:lstStyle/>
          <a:p>
            <a:pPr eaLnBrk="1" hangingPunct="1">
              <a:buFont typeface="Arial" pitchFamily="34" charset="0"/>
              <a:buNone/>
            </a:pPr>
            <a:endParaRPr lang="zh-CN" altLang="en-US"/>
          </a:p>
        </p:txBody>
      </p:sp>
      <p:sp>
        <p:nvSpPr>
          <p:cNvPr id="3081" name="Rectangle 8"/>
          <p:cNvSpPr>
            <a:spLocks noChangeArrowheads="1"/>
          </p:cNvSpPr>
          <p:nvPr/>
        </p:nvSpPr>
        <p:spPr bwMode="auto">
          <a:xfrm>
            <a:off x="1584737" y="4508501"/>
            <a:ext cx="7433788" cy="504825"/>
          </a:xfrm>
          <a:prstGeom prst="rect">
            <a:avLst/>
          </a:prstGeom>
          <a:noFill/>
          <a:ln w="9525">
            <a:noFill/>
            <a:miter lim="800000"/>
            <a:headEnd/>
            <a:tailEnd/>
          </a:ln>
        </p:spPr>
        <p:txBody>
          <a:bodyPr anchor="ctr"/>
          <a:lstStyle/>
          <a:p>
            <a:pPr algn="ctr" eaLnBrk="1" hangingPunct="1">
              <a:buFont typeface="Arial" pitchFamily="34" charset="0"/>
              <a:buNone/>
            </a:pPr>
            <a:r>
              <a:rPr lang="zh-CN" altLang="en-US" sz="2800" i="0" dirty="0" smtClean="0">
                <a:latin typeface="微软雅黑" pitchFamily="34" charset="-122"/>
                <a:ea typeface="微软雅黑" pitchFamily="34" charset="-122"/>
              </a:rPr>
              <a:t>知识应用</a:t>
            </a:r>
            <a:endParaRPr lang="zh-CN" altLang="zh-CN" sz="2800" i="0" dirty="0">
              <a:latin typeface="微软雅黑" pitchFamily="34" charset="-122"/>
              <a:ea typeface="微软雅黑" pitchFamily="34" charset="-122"/>
            </a:endParaRPr>
          </a:p>
        </p:txBody>
      </p:sp>
      <p:grpSp>
        <p:nvGrpSpPr>
          <p:cNvPr id="2" name="Group 11"/>
          <p:cNvGrpSpPr>
            <a:grpSpLocks/>
          </p:cNvGrpSpPr>
          <p:nvPr/>
        </p:nvGrpSpPr>
        <p:grpSpPr bwMode="auto">
          <a:xfrm>
            <a:off x="9230071" y="1423989"/>
            <a:ext cx="1102264" cy="803275"/>
            <a:chOff x="0" y="0"/>
            <a:chExt cx="384" cy="375"/>
          </a:xfrm>
        </p:grpSpPr>
        <p:grpSp>
          <p:nvGrpSpPr>
            <p:cNvPr id="3" name="Group 12"/>
            <p:cNvGrpSpPr>
              <a:grpSpLocks/>
            </p:cNvGrpSpPr>
            <p:nvPr/>
          </p:nvGrpSpPr>
          <p:grpSpPr bwMode="auto">
            <a:xfrm>
              <a:off x="0" y="0"/>
              <a:ext cx="384" cy="375"/>
              <a:chOff x="0" y="0"/>
              <a:chExt cx="1042" cy="1019"/>
            </a:xfrm>
          </p:grpSpPr>
          <p:grpSp>
            <p:nvGrpSpPr>
              <p:cNvPr id="4" name="Group 13"/>
              <p:cNvGrpSpPr>
                <a:grpSpLocks/>
              </p:cNvGrpSpPr>
              <p:nvPr/>
            </p:nvGrpSpPr>
            <p:grpSpPr bwMode="auto">
              <a:xfrm>
                <a:off x="0" y="0"/>
                <a:ext cx="1042" cy="1019"/>
                <a:chOff x="0" y="0"/>
                <a:chExt cx="1042" cy="1019"/>
              </a:xfrm>
            </p:grpSpPr>
            <p:pic>
              <p:nvPicPr>
                <p:cNvPr id="3102" name="Picture 14" descr="circuler_1"/>
                <p:cNvPicPr>
                  <a:picLocks noChangeAspect="1" noChangeArrowheads="1"/>
                </p:cNvPicPr>
                <p:nvPr/>
              </p:nvPicPr>
              <p:blipFill>
                <a:blip r:embed="rId2"/>
                <a:srcRect/>
                <a:stretch>
                  <a:fillRect/>
                </a:stretch>
              </p:blipFill>
              <p:spPr bwMode="auto">
                <a:xfrm>
                  <a:off x="0" y="0"/>
                  <a:ext cx="1042" cy="1016"/>
                </a:xfrm>
                <a:prstGeom prst="rect">
                  <a:avLst/>
                </a:prstGeom>
                <a:noFill/>
                <a:ln w="9525">
                  <a:noFill/>
                  <a:miter lim="800000"/>
                  <a:headEnd/>
                  <a:tailEnd/>
                </a:ln>
              </p:spPr>
            </p:pic>
            <p:sp>
              <p:nvSpPr>
                <p:cNvPr id="3103" name="Oval 15"/>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pPr eaLnBrk="1" hangingPunct="1">
                    <a:buFont typeface="Arial" pitchFamily="34" charset="0"/>
                    <a:buNone/>
                  </a:pPr>
                  <a:endParaRPr lang="zh-CN" altLang="en-US"/>
                </a:p>
              </p:txBody>
            </p:sp>
          </p:grpSp>
          <p:pic>
            <p:nvPicPr>
              <p:cNvPr id="3101" name="Picture 16" descr="Picture2"/>
              <p:cNvPicPr>
                <a:picLocks noChangeAspect="1" noChangeArrowheads="1"/>
              </p:cNvPicPr>
              <p:nvPr/>
            </p:nvPicPr>
            <p:blipFill>
              <a:blip r:embed="rId3"/>
              <a:srcRect/>
              <a:stretch>
                <a:fillRect/>
              </a:stretch>
            </p:blipFill>
            <p:spPr bwMode="auto">
              <a:xfrm>
                <a:off x="104" y="10"/>
                <a:ext cx="823" cy="360"/>
              </a:xfrm>
              <a:prstGeom prst="rect">
                <a:avLst/>
              </a:prstGeom>
              <a:noFill/>
              <a:ln w="9525">
                <a:noFill/>
                <a:miter lim="800000"/>
                <a:headEnd/>
                <a:tailEnd/>
              </a:ln>
            </p:spPr>
          </p:pic>
        </p:grpSp>
        <p:sp>
          <p:nvSpPr>
            <p:cNvPr id="3099" name="WordArt 17"/>
            <p:cNvSpPr>
              <a:spLocks noChangeArrowheads="1" noChangeShapeType="1"/>
            </p:cNvSpPr>
            <p:nvPr/>
          </p:nvSpPr>
          <p:spPr bwMode="auto">
            <a:xfrm>
              <a:off x="131" y="101"/>
              <a:ext cx="87" cy="151"/>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headEnd/>
                    <a:tailEnd/>
                  </a:ln>
                  <a:solidFill>
                    <a:schemeClr val="bg1"/>
                  </a:solidFill>
                  <a:latin typeface="黑体"/>
                  <a:ea typeface="黑体"/>
                </a:rPr>
                <a:t>1</a:t>
              </a:r>
              <a:endParaRPr lang="zh-CN" altLang="en-US" sz="2400" kern="10">
                <a:ln w="9525">
                  <a:solidFill>
                    <a:schemeClr val="bg1"/>
                  </a:solidFill>
                  <a:round/>
                  <a:headEnd/>
                  <a:tailEnd/>
                </a:ln>
                <a:solidFill>
                  <a:schemeClr val="bg1"/>
                </a:solidFill>
                <a:latin typeface="黑体"/>
                <a:ea typeface="黑体"/>
              </a:endParaRPr>
            </a:p>
          </p:txBody>
        </p:sp>
      </p:grpSp>
      <p:grpSp>
        <p:nvGrpSpPr>
          <p:cNvPr id="5" name="Group 18"/>
          <p:cNvGrpSpPr>
            <a:grpSpLocks/>
          </p:cNvGrpSpPr>
          <p:nvPr/>
        </p:nvGrpSpPr>
        <p:grpSpPr bwMode="auto">
          <a:xfrm>
            <a:off x="9562236" y="2852739"/>
            <a:ext cx="1102264" cy="803275"/>
            <a:chOff x="0" y="0"/>
            <a:chExt cx="520" cy="506"/>
          </a:xfrm>
        </p:grpSpPr>
        <p:grpSp>
          <p:nvGrpSpPr>
            <p:cNvPr id="6" name="Group 19"/>
            <p:cNvGrpSpPr>
              <a:grpSpLocks/>
            </p:cNvGrpSpPr>
            <p:nvPr/>
          </p:nvGrpSpPr>
          <p:grpSpPr bwMode="auto">
            <a:xfrm>
              <a:off x="0" y="0"/>
              <a:ext cx="520" cy="506"/>
              <a:chOff x="0" y="0"/>
              <a:chExt cx="1042" cy="1019"/>
            </a:xfrm>
          </p:grpSpPr>
          <p:grpSp>
            <p:nvGrpSpPr>
              <p:cNvPr id="7" name="Group 20"/>
              <p:cNvGrpSpPr>
                <a:grpSpLocks/>
              </p:cNvGrpSpPr>
              <p:nvPr/>
            </p:nvGrpSpPr>
            <p:grpSpPr bwMode="auto">
              <a:xfrm>
                <a:off x="0" y="0"/>
                <a:ext cx="1042" cy="1019"/>
                <a:chOff x="0" y="0"/>
                <a:chExt cx="1042" cy="1019"/>
              </a:xfrm>
            </p:grpSpPr>
            <p:pic>
              <p:nvPicPr>
                <p:cNvPr id="3096" name="Picture 21" descr="circuler_1"/>
                <p:cNvPicPr>
                  <a:picLocks noChangeAspect="1" noChangeArrowheads="1"/>
                </p:cNvPicPr>
                <p:nvPr/>
              </p:nvPicPr>
              <p:blipFill>
                <a:blip r:embed="rId2"/>
                <a:srcRect/>
                <a:stretch>
                  <a:fillRect/>
                </a:stretch>
              </p:blipFill>
              <p:spPr bwMode="auto">
                <a:xfrm>
                  <a:off x="0" y="0"/>
                  <a:ext cx="1042" cy="1016"/>
                </a:xfrm>
                <a:prstGeom prst="rect">
                  <a:avLst/>
                </a:prstGeom>
                <a:noFill/>
                <a:ln w="9525">
                  <a:noFill/>
                  <a:miter lim="800000"/>
                  <a:headEnd/>
                  <a:tailEnd/>
                </a:ln>
              </p:spPr>
            </p:pic>
            <p:sp>
              <p:nvSpPr>
                <p:cNvPr id="3097" name="Oval 22"/>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pPr eaLnBrk="1" hangingPunct="1">
                    <a:buFont typeface="Arial" pitchFamily="34" charset="0"/>
                    <a:buNone/>
                  </a:pPr>
                  <a:endParaRPr lang="zh-CN" altLang="en-US"/>
                </a:p>
              </p:txBody>
            </p:sp>
          </p:grpSp>
          <p:pic>
            <p:nvPicPr>
              <p:cNvPr id="3095" name="Picture 23" descr="Picture2"/>
              <p:cNvPicPr>
                <a:picLocks noChangeAspect="1" noChangeArrowheads="1"/>
              </p:cNvPicPr>
              <p:nvPr/>
            </p:nvPicPr>
            <p:blipFill>
              <a:blip r:embed="rId3"/>
              <a:srcRect/>
              <a:stretch>
                <a:fillRect/>
              </a:stretch>
            </p:blipFill>
            <p:spPr bwMode="auto">
              <a:xfrm>
                <a:off x="104" y="10"/>
                <a:ext cx="823" cy="360"/>
              </a:xfrm>
              <a:prstGeom prst="rect">
                <a:avLst/>
              </a:prstGeom>
              <a:noFill/>
              <a:ln w="9525">
                <a:noFill/>
                <a:miter lim="800000"/>
                <a:headEnd/>
                <a:tailEnd/>
              </a:ln>
            </p:spPr>
          </p:pic>
        </p:grpSp>
        <p:sp>
          <p:nvSpPr>
            <p:cNvPr id="3093" name="WordArt 24"/>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headEnd/>
                    <a:tailEnd/>
                  </a:ln>
                  <a:solidFill>
                    <a:schemeClr val="bg1"/>
                  </a:solidFill>
                  <a:latin typeface="黑体"/>
                  <a:ea typeface="黑体"/>
                </a:rPr>
                <a:t>2</a:t>
              </a:r>
              <a:endParaRPr lang="zh-CN" altLang="en-US" sz="2400" kern="10">
                <a:ln w="9525">
                  <a:solidFill>
                    <a:schemeClr val="bg1"/>
                  </a:solidFill>
                  <a:round/>
                  <a:headEnd/>
                  <a:tailEnd/>
                </a:ln>
                <a:solidFill>
                  <a:schemeClr val="bg1"/>
                </a:solidFill>
                <a:latin typeface="黑体"/>
                <a:ea typeface="黑体"/>
              </a:endParaRPr>
            </a:p>
          </p:txBody>
        </p:sp>
      </p:grpSp>
      <p:grpSp>
        <p:nvGrpSpPr>
          <p:cNvPr id="8" name="Group 25"/>
          <p:cNvGrpSpPr>
            <a:grpSpLocks/>
          </p:cNvGrpSpPr>
          <p:nvPr/>
        </p:nvGrpSpPr>
        <p:grpSpPr bwMode="auto">
          <a:xfrm>
            <a:off x="9755224" y="4221163"/>
            <a:ext cx="1152367" cy="863600"/>
            <a:chOff x="0" y="0"/>
            <a:chExt cx="520" cy="506"/>
          </a:xfrm>
        </p:grpSpPr>
        <p:grpSp>
          <p:nvGrpSpPr>
            <p:cNvPr id="9" name="Group 26"/>
            <p:cNvGrpSpPr>
              <a:grpSpLocks/>
            </p:cNvGrpSpPr>
            <p:nvPr/>
          </p:nvGrpSpPr>
          <p:grpSpPr bwMode="auto">
            <a:xfrm>
              <a:off x="0" y="0"/>
              <a:ext cx="520" cy="506"/>
              <a:chOff x="0" y="0"/>
              <a:chExt cx="1042" cy="1019"/>
            </a:xfrm>
          </p:grpSpPr>
          <p:grpSp>
            <p:nvGrpSpPr>
              <p:cNvPr id="10" name="Group 27"/>
              <p:cNvGrpSpPr>
                <a:grpSpLocks/>
              </p:cNvGrpSpPr>
              <p:nvPr/>
            </p:nvGrpSpPr>
            <p:grpSpPr bwMode="auto">
              <a:xfrm>
                <a:off x="0" y="0"/>
                <a:ext cx="1042" cy="1019"/>
                <a:chOff x="0" y="0"/>
                <a:chExt cx="1042" cy="1019"/>
              </a:xfrm>
            </p:grpSpPr>
            <p:pic>
              <p:nvPicPr>
                <p:cNvPr id="3090" name="Picture 28" descr="circuler_1"/>
                <p:cNvPicPr>
                  <a:picLocks noChangeAspect="1" noChangeArrowheads="1"/>
                </p:cNvPicPr>
                <p:nvPr/>
              </p:nvPicPr>
              <p:blipFill>
                <a:blip r:embed="rId2"/>
                <a:srcRect/>
                <a:stretch>
                  <a:fillRect/>
                </a:stretch>
              </p:blipFill>
              <p:spPr bwMode="auto">
                <a:xfrm>
                  <a:off x="0" y="0"/>
                  <a:ext cx="1042" cy="1016"/>
                </a:xfrm>
                <a:prstGeom prst="rect">
                  <a:avLst/>
                </a:prstGeom>
                <a:noFill/>
                <a:ln w="9525">
                  <a:noFill/>
                  <a:miter lim="800000"/>
                  <a:headEnd/>
                  <a:tailEnd/>
                </a:ln>
              </p:spPr>
            </p:pic>
            <p:sp>
              <p:nvSpPr>
                <p:cNvPr id="3091" name="Oval 29"/>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pPr eaLnBrk="1" hangingPunct="1">
                    <a:buFont typeface="Arial" pitchFamily="34" charset="0"/>
                    <a:buNone/>
                  </a:pPr>
                  <a:endParaRPr lang="zh-CN" altLang="en-US"/>
                </a:p>
              </p:txBody>
            </p:sp>
          </p:grpSp>
          <p:pic>
            <p:nvPicPr>
              <p:cNvPr id="3089" name="Picture 30" descr="Picture2"/>
              <p:cNvPicPr>
                <a:picLocks noChangeAspect="1" noChangeArrowheads="1"/>
              </p:cNvPicPr>
              <p:nvPr/>
            </p:nvPicPr>
            <p:blipFill>
              <a:blip r:embed="rId3"/>
              <a:srcRect/>
              <a:stretch>
                <a:fillRect/>
              </a:stretch>
            </p:blipFill>
            <p:spPr bwMode="auto">
              <a:xfrm>
                <a:off x="104" y="10"/>
                <a:ext cx="823" cy="360"/>
              </a:xfrm>
              <a:prstGeom prst="rect">
                <a:avLst/>
              </a:prstGeom>
              <a:noFill/>
              <a:ln w="9525">
                <a:noFill/>
                <a:miter lim="800000"/>
                <a:headEnd/>
                <a:tailEnd/>
              </a:ln>
            </p:spPr>
          </p:pic>
        </p:grpSp>
        <p:sp>
          <p:nvSpPr>
            <p:cNvPr id="3087" name="WordArt 31"/>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2400" kern="10">
                  <a:ln w="9525">
                    <a:solidFill>
                      <a:schemeClr val="bg1"/>
                    </a:solidFill>
                    <a:round/>
                    <a:headEnd/>
                    <a:tailEnd/>
                  </a:ln>
                  <a:solidFill>
                    <a:schemeClr val="bg1"/>
                  </a:solidFill>
                  <a:latin typeface="黑体"/>
                  <a:ea typeface="黑体"/>
                </a:rPr>
                <a:t>3</a:t>
              </a:r>
              <a:endParaRPr lang="zh-CN" altLang="en-US" sz="2400" kern="10">
                <a:ln w="9525">
                  <a:solidFill>
                    <a:schemeClr val="bg1"/>
                  </a:solidFill>
                  <a:round/>
                  <a:headEnd/>
                  <a:tailEnd/>
                </a:ln>
                <a:solidFill>
                  <a:schemeClr val="bg1"/>
                </a:solidFill>
                <a:latin typeface="黑体"/>
                <a:ea typeface="黑体"/>
              </a:endParaRPr>
            </a:p>
          </p:txBody>
        </p:sp>
      </p:grpSp>
      <p:pic>
        <p:nvPicPr>
          <p:cNvPr id="1026" name="Picture 2"/>
          <p:cNvPicPr>
            <a:picLocks noChangeAspect="1" noChangeArrowheads="1"/>
          </p:cNvPicPr>
          <p:nvPr/>
        </p:nvPicPr>
        <p:blipFill>
          <a:blip r:embed="rId4"/>
          <a:srcRect/>
          <a:stretch>
            <a:fillRect/>
          </a:stretch>
        </p:blipFill>
        <p:spPr bwMode="auto">
          <a:xfrm>
            <a:off x="485726" y="6237312"/>
            <a:ext cx="2600325" cy="4095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r>
              <a:rPr lang="zh-CN" altLang="en-US" sz="3200" b="1" smtClean="0">
                <a:latin typeface="微软雅黑" pitchFamily="34" charset="-122"/>
                <a:ea typeface="微软雅黑" pitchFamily="34" charset="-122"/>
              </a:rPr>
              <a:t>为什么强调吃动平衡</a:t>
            </a:r>
          </a:p>
        </p:txBody>
      </p:sp>
      <p:sp>
        <p:nvSpPr>
          <p:cNvPr id="4099" name="内容占位符 2"/>
          <p:cNvSpPr>
            <a:spLocks noGrp="1"/>
          </p:cNvSpPr>
          <p:nvPr>
            <p:ph idx="1"/>
          </p:nvPr>
        </p:nvSpPr>
        <p:spPr>
          <a:xfrm>
            <a:off x="625359" y="1412876"/>
            <a:ext cx="6151524" cy="4875213"/>
          </a:xfrm>
        </p:spPr>
        <p:txBody>
          <a:bodyPr/>
          <a:lstStyle/>
          <a:p>
            <a:r>
              <a:rPr lang="zh-CN" altLang="en-US" sz="2400" dirty="0" smtClean="0">
                <a:latin typeface="微软雅黑" pitchFamily="34" charset="-122"/>
                <a:ea typeface="微软雅黑" pitchFamily="34" charset="-122"/>
              </a:rPr>
              <a:t>吃与动均与能量代谢有关</a:t>
            </a:r>
            <a:endParaRPr lang="en-US" altLang="zh-CN" sz="2400" dirty="0" smtClean="0">
              <a:latin typeface="微软雅黑" pitchFamily="34" charset="-122"/>
              <a:ea typeface="微软雅黑" pitchFamily="34" charset="-122"/>
            </a:endParaRPr>
          </a:p>
          <a:p>
            <a:r>
              <a:rPr lang="zh-CN" altLang="zh-CN" sz="2400" dirty="0" smtClean="0">
                <a:latin typeface="微软雅黑" pitchFamily="34" charset="-122"/>
                <a:ea typeface="微软雅黑" pitchFamily="34" charset="-122"/>
              </a:rPr>
              <a:t>食物摄入量和身体活动量是保持能量平衡，维持健康体重的两个主要因素</a:t>
            </a:r>
            <a:endParaRPr lang="en-US" altLang="zh-CN" sz="2400" dirty="0" smtClean="0">
              <a:latin typeface="微软雅黑" pitchFamily="34" charset="-122"/>
              <a:ea typeface="微软雅黑" pitchFamily="34" charset="-122"/>
            </a:endParaRPr>
          </a:p>
          <a:p>
            <a:r>
              <a:rPr lang="zh-CN" altLang="zh-CN" sz="2400" dirty="0" smtClean="0">
                <a:latin typeface="微软雅黑" pitchFamily="34" charset="-122"/>
                <a:ea typeface="微软雅黑" pitchFamily="34" charset="-122"/>
                <a:cs typeface="Times New Roman" pitchFamily="18" charset="0"/>
              </a:rPr>
              <a:t>“吃动平衡”就是在健康饮食、规律运动的基础上，保证食物摄入量和身体活动量的相对平衡</a:t>
            </a:r>
            <a:endParaRPr lang="en-US" altLang="zh-CN" sz="2400" dirty="0" smtClean="0">
              <a:latin typeface="微软雅黑" pitchFamily="34" charset="-122"/>
              <a:ea typeface="微软雅黑" pitchFamily="34" charset="-122"/>
            </a:endParaRPr>
          </a:p>
          <a:p>
            <a:r>
              <a:rPr lang="zh-CN" altLang="zh-CN" sz="2400" dirty="0" smtClean="0">
                <a:latin typeface="微软雅黑" pitchFamily="34" charset="-122"/>
                <a:ea typeface="微软雅黑" pitchFamily="34" charset="-122"/>
              </a:rPr>
              <a:t>我国居民能量摄入相对过多，需要适当减少高能量食物的摄入</a:t>
            </a:r>
            <a:r>
              <a:rPr lang="zh-CN" altLang="en-US" sz="2400" dirty="0" smtClean="0">
                <a:latin typeface="微软雅黑" pitchFamily="34" charset="-122"/>
                <a:ea typeface="微软雅黑" pitchFamily="34" charset="-122"/>
              </a:rPr>
              <a:t>和</a:t>
            </a:r>
            <a:r>
              <a:rPr lang="zh-CN" altLang="zh-CN" sz="2400" dirty="0" smtClean="0">
                <a:latin typeface="微软雅黑" pitchFamily="34" charset="-122"/>
                <a:ea typeface="微软雅黑" pitchFamily="34" charset="-122"/>
              </a:rPr>
              <a:t>增加身体活动</a:t>
            </a:r>
            <a:r>
              <a:rPr lang="zh-CN" altLang="en-US" sz="2400" dirty="0" smtClean="0">
                <a:latin typeface="微软雅黑" pitchFamily="34" charset="-122"/>
                <a:ea typeface="微软雅黑" pitchFamily="34" charset="-122"/>
              </a:rPr>
              <a:t>，以促进健康，减少疾病</a:t>
            </a:r>
            <a:endParaRPr lang="en-US" altLang="zh-CN" sz="2400" dirty="0" smtClean="0">
              <a:latin typeface="微软雅黑" pitchFamily="34" charset="-122"/>
              <a:ea typeface="微软雅黑" pitchFamily="34" charset="-122"/>
            </a:endParaRPr>
          </a:p>
          <a:p>
            <a:endParaRPr lang="zh-CN" altLang="en-US" sz="2400"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zh-CN" altLang="en-US" dirty="0" smtClean="0"/>
          </a:p>
        </p:txBody>
      </p:sp>
      <p:sp>
        <p:nvSpPr>
          <p:cNvPr id="4100" name="Rectangle 4"/>
          <p:cNvSpPr>
            <a:spLocks noChangeArrowheads="1"/>
          </p:cNvSpPr>
          <p:nvPr/>
        </p:nvSpPr>
        <p:spPr bwMode="auto">
          <a:xfrm>
            <a:off x="1" y="333375"/>
            <a:ext cx="582211" cy="246221"/>
          </a:xfrm>
          <a:prstGeom prst="rect">
            <a:avLst/>
          </a:prstGeom>
          <a:noFill/>
          <a:ln w="9525">
            <a:noFill/>
            <a:miter lim="800000"/>
            <a:headEnd/>
            <a:tailEnd/>
          </a:ln>
        </p:spPr>
        <p:txBody>
          <a:bodyPr wrap="none" anchor="ctr">
            <a:spAutoFit/>
          </a:bodyPr>
          <a:lstStyle/>
          <a:p>
            <a:pPr indent="266700"/>
            <a:r>
              <a:rPr lang="zh-CN" sz="1000">
                <a:latin typeface="宋体" pitchFamily="2" charset="-122"/>
                <a:cs typeface="Times New Roman" pitchFamily="18" charset="0"/>
              </a:rPr>
              <a:t>。</a:t>
            </a:r>
            <a:endParaRPr lang="zh-CN"/>
          </a:p>
        </p:txBody>
      </p:sp>
      <p:pic>
        <p:nvPicPr>
          <p:cNvPr id="4102" name="图片 37"/>
          <p:cNvPicPr>
            <a:picLocks noChangeAspect="1" noChangeArrowheads="1"/>
          </p:cNvPicPr>
          <p:nvPr/>
        </p:nvPicPr>
        <p:blipFill>
          <a:blip r:embed="rId2"/>
          <a:srcRect/>
          <a:stretch>
            <a:fillRect/>
          </a:stretch>
        </p:blipFill>
        <p:spPr bwMode="auto">
          <a:xfrm>
            <a:off x="7070079" y="1773238"/>
            <a:ext cx="5134622" cy="3814762"/>
          </a:xfrm>
          <a:prstGeom prst="rect">
            <a:avLst/>
          </a:prstGeom>
          <a:noFill/>
          <a:ln w="9525">
            <a:noFill/>
            <a:miter lim="800000"/>
            <a:headEnd/>
            <a:tailEnd/>
          </a:ln>
        </p:spPr>
      </p:pic>
      <p:grpSp>
        <p:nvGrpSpPr>
          <p:cNvPr id="2" name="组合 9"/>
          <p:cNvGrpSpPr>
            <a:grpSpLocks/>
          </p:cNvGrpSpPr>
          <p:nvPr/>
        </p:nvGrpSpPr>
        <p:grpSpPr bwMode="auto">
          <a:xfrm>
            <a:off x="7533994" y="2276476"/>
            <a:ext cx="4165965" cy="792163"/>
            <a:chOff x="6444630" y="2276872"/>
            <a:chExt cx="3564310" cy="792088"/>
          </a:xfrm>
        </p:grpSpPr>
        <p:sp>
          <p:nvSpPr>
            <p:cNvPr id="4104" name="矩形 6"/>
            <p:cNvSpPr>
              <a:spLocks noChangeArrowheads="1"/>
            </p:cNvSpPr>
            <p:nvPr/>
          </p:nvSpPr>
          <p:spPr bwMode="auto">
            <a:xfrm>
              <a:off x="9144844" y="2276872"/>
              <a:ext cx="864096" cy="792088"/>
            </a:xfrm>
            <a:prstGeom prst="rect">
              <a:avLst/>
            </a:prstGeom>
            <a:solidFill>
              <a:schemeClr val="bg1"/>
            </a:solidFill>
            <a:ln w="9525" algn="ctr">
              <a:solidFill>
                <a:srgbClr val="FF3300"/>
              </a:solidFill>
              <a:round/>
              <a:headEnd/>
              <a:tailEnd/>
            </a:ln>
          </p:spPr>
          <p:txBody>
            <a:bodyPr/>
            <a:lstStyle/>
            <a:p>
              <a:pPr algn="ctr" eaLnBrk="1" hangingPunct="1">
                <a:buFont typeface="Arial" pitchFamily="34" charset="0"/>
                <a:buNone/>
              </a:pPr>
              <a:r>
                <a:rPr lang="zh-CN" altLang="en-US"/>
                <a:t>体重减少</a:t>
              </a:r>
            </a:p>
          </p:txBody>
        </p:sp>
        <p:sp>
          <p:nvSpPr>
            <p:cNvPr id="4105" name="矩形 7"/>
            <p:cNvSpPr>
              <a:spLocks noChangeArrowheads="1"/>
            </p:cNvSpPr>
            <p:nvPr/>
          </p:nvSpPr>
          <p:spPr bwMode="auto">
            <a:xfrm>
              <a:off x="6444630" y="2276872"/>
              <a:ext cx="864096" cy="720080"/>
            </a:xfrm>
            <a:prstGeom prst="rect">
              <a:avLst/>
            </a:prstGeom>
            <a:solidFill>
              <a:schemeClr val="bg1"/>
            </a:solidFill>
            <a:ln w="9525" algn="ctr">
              <a:solidFill>
                <a:srgbClr val="FF3300"/>
              </a:solidFill>
              <a:round/>
              <a:headEnd/>
              <a:tailEnd/>
            </a:ln>
          </p:spPr>
          <p:txBody>
            <a:bodyPr/>
            <a:lstStyle/>
            <a:p>
              <a:pPr algn="ctr" eaLnBrk="1" hangingPunct="1">
                <a:buFont typeface="Arial" pitchFamily="34" charset="0"/>
                <a:buNone/>
              </a:pPr>
              <a:r>
                <a:rPr lang="zh-CN" altLang="en-US"/>
                <a:t>体重增加</a:t>
              </a:r>
            </a:p>
          </p:txBody>
        </p:sp>
      </p:grpSp>
      <p:pic>
        <p:nvPicPr>
          <p:cNvPr id="2050" name="Picture 2"/>
          <p:cNvPicPr>
            <a:picLocks noChangeAspect="1" noChangeArrowheads="1"/>
          </p:cNvPicPr>
          <p:nvPr/>
        </p:nvPicPr>
        <p:blipFill>
          <a:blip r:embed="rId3"/>
          <a:srcRect/>
          <a:stretch>
            <a:fillRect/>
          </a:stretch>
        </p:blipFill>
        <p:spPr bwMode="auto">
          <a:xfrm>
            <a:off x="557734" y="6237312"/>
            <a:ext cx="2600325" cy="409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527008" y="260350"/>
            <a:ext cx="10955838" cy="592138"/>
          </a:xfrm>
        </p:spPr>
        <p:txBody>
          <a:bodyPr/>
          <a:lstStyle/>
          <a:p>
            <a:pPr eaLnBrk="1" hangingPunct="1"/>
            <a:r>
              <a:rPr lang="zh-CN" altLang="en-US" b="1" smtClean="0">
                <a:latin typeface="微软雅黑" pitchFamily="34" charset="-122"/>
                <a:ea typeface="微软雅黑" pitchFamily="34" charset="-122"/>
              </a:rPr>
              <a:t>关键推荐</a:t>
            </a:r>
            <a:endParaRPr lang="en-US" altLang="zh-CN" b="1" smtClean="0">
              <a:latin typeface="微软雅黑" pitchFamily="34" charset="-122"/>
              <a:ea typeface="微软雅黑" pitchFamily="34" charset="-122"/>
            </a:endParaRPr>
          </a:p>
        </p:txBody>
      </p:sp>
      <p:sp>
        <p:nvSpPr>
          <p:cNvPr id="6148" name="AutoShape 3"/>
          <p:cNvSpPr>
            <a:spLocks noChangeArrowheads="1"/>
          </p:cNvSpPr>
          <p:nvPr/>
        </p:nvSpPr>
        <p:spPr bwMode="auto">
          <a:xfrm>
            <a:off x="335876" y="1441450"/>
            <a:ext cx="9610481" cy="666750"/>
          </a:xfrm>
          <a:prstGeom prst="roundRect">
            <a:avLst>
              <a:gd name="adj" fmla="val 16667"/>
            </a:avLst>
          </a:prstGeom>
          <a:gradFill rotWithShape="1">
            <a:gsLst>
              <a:gs pos="0">
                <a:schemeClr val="bg1"/>
              </a:gs>
              <a:gs pos="100000">
                <a:schemeClr val="bg2"/>
              </a:gs>
            </a:gsLst>
            <a:lin ang="18900000" scaled="1"/>
          </a:gradFill>
          <a:ln w="9525">
            <a:solidFill>
              <a:schemeClr val="bg2"/>
            </a:solidFill>
            <a:round/>
            <a:headEnd/>
            <a:tailEnd/>
          </a:ln>
        </p:spPr>
        <p:txBody>
          <a:bodyPr wrap="none" anchor="ctr"/>
          <a:lstStyle/>
          <a:p>
            <a:r>
              <a:rPr lang="zh-CN" altLang="zh-CN" sz="2800" b="1" i="0">
                <a:latin typeface="微软雅黑" pitchFamily="34" charset="-122"/>
                <a:ea typeface="微软雅黑" pitchFamily="34" charset="-122"/>
              </a:rPr>
              <a:t>各年龄段人群都应天天运动、保持健康体重。</a:t>
            </a:r>
          </a:p>
        </p:txBody>
      </p:sp>
      <p:sp>
        <p:nvSpPr>
          <p:cNvPr id="6149" name="Rectangle 4"/>
          <p:cNvSpPr>
            <a:spLocks noChangeArrowheads="1"/>
          </p:cNvSpPr>
          <p:nvPr/>
        </p:nvSpPr>
        <p:spPr bwMode="auto">
          <a:xfrm>
            <a:off x="912987" y="1484313"/>
            <a:ext cx="7463479" cy="569912"/>
          </a:xfrm>
          <a:prstGeom prst="rect">
            <a:avLst/>
          </a:prstGeom>
          <a:noFill/>
          <a:ln w="9525">
            <a:noFill/>
            <a:miter lim="800000"/>
            <a:headEnd/>
            <a:tailEnd/>
          </a:ln>
        </p:spPr>
        <p:txBody>
          <a:bodyPr anchor="ctr"/>
          <a:lstStyle/>
          <a:p>
            <a:endParaRPr lang="en-US" altLang="zh-CN" sz="2000"/>
          </a:p>
        </p:txBody>
      </p:sp>
      <p:sp>
        <p:nvSpPr>
          <p:cNvPr id="6150" name="AutoShape 5"/>
          <p:cNvSpPr>
            <a:spLocks noChangeArrowheads="1"/>
          </p:cNvSpPr>
          <p:nvPr/>
        </p:nvSpPr>
        <p:spPr bwMode="auto">
          <a:xfrm>
            <a:off x="432370" y="2349500"/>
            <a:ext cx="9610481" cy="647700"/>
          </a:xfrm>
          <a:prstGeom prst="roundRect">
            <a:avLst>
              <a:gd name="adj" fmla="val 16667"/>
            </a:avLst>
          </a:prstGeom>
          <a:gradFill rotWithShape="1">
            <a:gsLst>
              <a:gs pos="0">
                <a:schemeClr val="bg1"/>
              </a:gs>
              <a:gs pos="100000">
                <a:schemeClr val="bg2"/>
              </a:gs>
            </a:gsLst>
            <a:lin ang="18900000" scaled="1"/>
          </a:gradFill>
          <a:ln w="9525">
            <a:solidFill>
              <a:schemeClr val="bg2"/>
            </a:solidFill>
            <a:round/>
            <a:headEnd/>
            <a:tailEnd/>
          </a:ln>
        </p:spPr>
        <p:txBody>
          <a:bodyPr wrap="none" anchor="ctr"/>
          <a:lstStyle/>
          <a:p>
            <a:r>
              <a:rPr lang="zh-CN" altLang="zh-CN" sz="2800" b="1" i="0">
                <a:latin typeface="微软雅黑" pitchFamily="34" charset="-122"/>
                <a:ea typeface="微软雅黑" pitchFamily="34" charset="-122"/>
              </a:rPr>
              <a:t>食不过量，控制总能量摄入，保持能量平衡</a:t>
            </a:r>
            <a:r>
              <a:rPr lang="zh-CN" altLang="en-US" sz="2800" b="1" i="0">
                <a:latin typeface="微软雅黑" pitchFamily="34" charset="-122"/>
                <a:ea typeface="微软雅黑" pitchFamily="34" charset="-122"/>
              </a:rPr>
              <a:t>。</a:t>
            </a:r>
            <a:endParaRPr lang="en-US" altLang="zh-CN" sz="2800" i="0"/>
          </a:p>
        </p:txBody>
      </p:sp>
      <p:sp>
        <p:nvSpPr>
          <p:cNvPr id="6151" name="Rectangle 6"/>
          <p:cNvSpPr>
            <a:spLocks noChangeArrowheads="1"/>
          </p:cNvSpPr>
          <p:nvPr/>
        </p:nvSpPr>
        <p:spPr bwMode="auto">
          <a:xfrm>
            <a:off x="432370" y="2443163"/>
            <a:ext cx="7881003" cy="569912"/>
          </a:xfrm>
          <a:prstGeom prst="rect">
            <a:avLst/>
          </a:prstGeom>
          <a:noFill/>
          <a:ln w="9525">
            <a:noFill/>
            <a:miter lim="800000"/>
            <a:headEnd/>
            <a:tailEnd/>
          </a:ln>
        </p:spPr>
        <p:txBody>
          <a:bodyPr anchor="ctr"/>
          <a:lstStyle/>
          <a:p>
            <a:pPr algn="ctr" eaLnBrk="1" hangingPunct="1">
              <a:buFont typeface="Arial" pitchFamily="34" charset="0"/>
              <a:buNone/>
            </a:pPr>
            <a:endParaRPr lang="zh-CN" altLang="zh-CN" sz="2000"/>
          </a:p>
        </p:txBody>
      </p:sp>
      <p:sp>
        <p:nvSpPr>
          <p:cNvPr id="6152" name="AutoShape 7"/>
          <p:cNvSpPr>
            <a:spLocks noChangeArrowheads="1"/>
          </p:cNvSpPr>
          <p:nvPr/>
        </p:nvSpPr>
        <p:spPr bwMode="auto">
          <a:xfrm>
            <a:off x="239382" y="3308350"/>
            <a:ext cx="9987181" cy="1200150"/>
          </a:xfrm>
          <a:prstGeom prst="roundRect">
            <a:avLst>
              <a:gd name="adj" fmla="val 16667"/>
            </a:avLst>
          </a:prstGeom>
          <a:gradFill rotWithShape="1">
            <a:gsLst>
              <a:gs pos="0">
                <a:schemeClr val="bg1"/>
              </a:gs>
              <a:gs pos="100000">
                <a:schemeClr val="bg2"/>
              </a:gs>
            </a:gsLst>
            <a:lin ang="18900000" scaled="1"/>
          </a:gradFill>
          <a:ln w="9525">
            <a:solidFill>
              <a:schemeClr val="bg2"/>
            </a:solidFill>
            <a:round/>
            <a:headEnd/>
            <a:tailEnd/>
          </a:ln>
        </p:spPr>
        <p:txBody>
          <a:bodyPr wrap="none" anchor="ctr"/>
          <a:lstStyle/>
          <a:p>
            <a:r>
              <a:rPr lang="zh-CN" altLang="zh-CN" sz="2800" b="1" i="0">
                <a:latin typeface="微软雅黑" pitchFamily="34" charset="-122"/>
                <a:ea typeface="微软雅黑" pitchFamily="34" charset="-122"/>
              </a:rPr>
              <a:t>每周至少进行</a:t>
            </a:r>
            <a:r>
              <a:rPr lang="en-US" altLang="zh-CN" sz="2800" b="1" i="0">
                <a:latin typeface="微软雅黑" pitchFamily="34" charset="-122"/>
                <a:ea typeface="微软雅黑" pitchFamily="34" charset="-122"/>
              </a:rPr>
              <a:t>5</a:t>
            </a:r>
            <a:r>
              <a:rPr lang="zh-CN" altLang="zh-CN" sz="2800" b="1" i="0">
                <a:latin typeface="微软雅黑" pitchFamily="34" charset="-122"/>
                <a:ea typeface="微软雅黑" pitchFamily="34" charset="-122"/>
              </a:rPr>
              <a:t>天中等强度身体活动，</a:t>
            </a:r>
            <a:endParaRPr lang="en-US" altLang="zh-CN" sz="2800" b="1" i="0">
              <a:latin typeface="微软雅黑" pitchFamily="34" charset="-122"/>
              <a:ea typeface="微软雅黑" pitchFamily="34" charset="-122"/>
            </a:endParaRPr>
          </a:p>
          <a:p>
            <a:r>
              <a:rPr lang="zh-CN" altLang="zh-CN" sz="2800" b="1" i="0">
                <a:latin typeface="微软雅黑" pitchFamily="34" charset="-122"/>
                <a:ea typeface="微软雅黑" pitchFamily="34" charset="-122"/>
              </a:rPr>
              <a:t>累计</a:t>
            </a:r>
            <a:r>
              <a:rPr lang="en-US" altLang="zh-CN" sz="2800" b="1" i="0">
                <a:latin typeface="微软雅黑" pitchFamily="34" charset="-122"/>
                <a:ea typeface="微软雅黑" pitchFamily="34" charset="-122"/>
              </a:rPr>
              <a:t>150</a:t>
            </a:r>
            <a:r>
              <a:rPr lang="zh-CN" altLang="zh-CN" sz="2800" b="1" i="0">
                <a:latin typeface="微软雅黑" pitchFamily="34" charset="-122"/>
                <a:ea typeface="微软雅黑" pitchFamily="34" charset="-122"/>
              </a:rPr>
              <a:t>分钟以上</a:t>
            </a:r>
            <a:r>
              <a:rPr lang="en-US" altLang="zh-CN" sz="2800" b="1" i="0">
                <a:latin typeface="微软雅黑" pitchFamily="34" charset="-122"/>
                <a:ea typeface="微软雅黑" pitchFamily="34" charset="-122"/>
              </a:rPr>
              <a:t>; </a:t>
            </a:r>
            <a:r>
              <a:rPr lang="zh-CN" altLang="en-US" sz="2800" b="1" i="0">
                <a:latin typeface="微软雅黑" pitchFamily="34" charset="-122"/>
                <a:ea typeface="微软雅黑" pitchFamily="34" charset="-122"/>
              </a:rPr>
              <a:t>主动身体活动最好每天</a:t>
            </a:r>
            <a:r>
              <a:rPr lang="en-US" altLang="zh-CN" sz="2800" b="1" i="0">
                <a:latin typeface="微软雅黑" pitchFamily="34" charset="-122"/>
                <a:ea typeface="微软雅黑" pitchFamily="34" charset="-122"/>
              </a:rPr>
              <a:t>6000</a:t>
            </a:r>
            <a:r>
              <a:rPr lang="zh-CN" altLang="en-US" sz="2800" b="1" i="0">
                <a:latin typeface="微软雅黑" pitchFamily="34" charset="-122"/>
                <a:ea typeface="微软雅黑" pitchFamily="34" charset="-122"/>
              </a:rPr>
              <a:t>步。</a:t>
            </a:r>
            <a:endParaRPr lang="en-US" altLang="zh-CN" sz="2800" i="0"/>
          </a:p>
        </p:txBody>
      </p:sp>
      <p:sp>
        <p:nvSpPr>
          <p:cNvPr id="6153" name="Rectangle 8"/>
          <p:cNvSpPr>
            <a:spLocks noChangeArrowheads="1"/>
          </p:cNvSpPr>
          <p:nvPr/>
        </p:nvSpPr>
        <p:spPr bwMode="auto">
          <a:xfrm>
            <a:off x="912987" y="3692526"/>
            <a:ext cx="7463479" cy="569913"/>
          </a:xfrm>
          <a:prstGeom prst="rect">
            <a:avLst/>
          </a:prstGeom>
          <a:noFill/>
          <a:ln w="9525">
            <a:noFill/>
            <a:miter lim="800000"/>
            <a:headEnd/>
            <a:tailEnd/>
          </a:ln>
        </p:spPr>
        <p:txBody>
          <a:bodyPr anchor="ctr"/>
          <a:lstStyle/>
          <a:p>
            <a:pPr algn="ctr" eaLnBrk="1" hangingPunct="1">
              <a:buFont typeface="Arial" pitchFamily="34" charset="0"/>
              <a:buNone/>
            </a:pPr>
            <a:endParaRPr lang="zh-CN" altLang="zh-CN" sz="2000"/>
          </a:p>
        </p:txBody>
      </p:sp>
      <p:sp>
        <p:nvSpPr>
          <p:cNvPr id="6154" name="Rectangle 10"/>
          <p:cNvSpPr>
            <a:spLocks noChangeArrowheads="1"/>
          </p:cNvSpPr>
          <p:nvPr/>
        </p:nvSpPr>
        <p:spPr bwMode="auto">
          <a:xfrm>
            <a:off x="1232161" y="4316413"/>
            <a:ext cx="7144305" cy="1039812"/>
          </a:xfrm>
          <a:prstGeom prst="rect">
            <a:avLst/>
          </a:prstGeom>
          <a:noFill/>
          <a:ln w="9525">
            <a:noFill/>
            <a:miter lim="800000"/>
            <a:headEnd/>
            <a:tailEnd/>
          </a:ln>
        </p:spPr>
        <p:txBody>
          <a:bodyPr anchor="ctr"/>
          <a:lstStyle/>
          <a:p>
            <a:pPr algn="ctr" eaLnBrk="1" hangingPunct="1"/>
            <a:endParaRPr lang="zh-CN" altLang="en-US" sz="2000"/>
          </a:p>
        </p:txBody>
      </p:sp>
      <p:grpSp>
        <p:nvGrpSpPr>
          <p:cNvPr id="2" name="Group 11"/>
          <p:cNvGrpSpPr>
            <a:grpSpLocks/>
          </p:cNvGrpSpPr>
          <p:nvPr/>
        </p:nvGrpSpPr>
        <p:grpSpPr bwMode="auto">
          <a:xfrm>
            <a:off x="9465741" y="1125539"/>
            <a:ext cx="1154223" cy="1019175"/>
            <a:chOff x="0" y="0"/>
            <a:chExt cx="384" cy="375"/>
          </a:xfrm>
        </p:grpSpPr>
        <p:grpSp>
          <p:nvGrpSpPr>
            <p:cNvPr id="3" name="Group 12"/>
            <p:cNvGrpSpPr>
              <a:grpSpLocks/>
            </p:cNvGrpSpPr>
            <p:nvPr/>
          </p:nvGrpSpPr>
          <p:grpSpPr bwMode="auto">
            <a:xfrm>
              <a:off x="0" y="0"/>
              <a:ext cx="384" cy="375"/>
              <a:chOff x="0" y="0"/>
              <a:chExt cx="1042" cy="1019"/>
            </a:xfrm>
          </p:grpSpPr>
          <p:grpSp>
            <p:nvGrpSpPr>
              <p:cNvPr id="4" name="Group 13"/>
              <p:cNvGrpSpPr>
                <a:grpSpLocks/>
              </p:cNvGrpSpPr>
              <p:nvPr/>
            </p:nvGrpSpPr>
            <p:grpSpPr bwMode="auto">
              <a:xfrm>
                <a:off x="0" y="0"/>
                <a:ext cx="1042" cy="1019"/>
                <a:chOff x="0" y="0"/>
                <a:chExt cx="1042" cy="1019"/>
              </a:xfrm>
            </p:grpSpPr>
            <p:pic>
              <p:nvPicPr>
                <p:cNvPr id="6183" name="Picture 14" descr="circuler_1"/>
                <p:cNvPicPr>
                  <a:picLocks noChangeAspect="1" noChangeArrowheads="1"/>
                </p:cNvPicPr>
                <p:nvPr/>
              </p:nvPicPr>
              <p:blipFill>
                <a:blip r:embed="rId2"/>
                <a:srcRect/>
                <a:stretch>
                  <a:fillRect/>
                </a:stretch>
              </p:blipFill>
              <p:spPr bwMode="auto">
                <a:xfrm>
                  <a:off x="0" y="0"/>
                  <a:ext cx="1042" cy="1016"/>
                </a:xfrm>
                <a:prstGeom prst="rect">
                  <a:avLst/>
                </a:prstGeom>
                <a:noFill/>
                <a:ln w="9525">
                  <a:noFill/>
                  <a:miter lim="800000"/>
                  <a:headEnd/>
                  <a:tailEnd/>
                </a:ln>
              </p:spPr>
            </p:pic>
            <p:sp>
              <p:nvSpPr>
                <p:cNvPr id="6184" name="Oval 15"/>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pPr eaLnBrk="1" hangingPunct="1">
                    <a:buFont typeface="Arial" pitchFamily="34" charset="0"/>
                    <a:buNone/>
                  </a:pPr>
                  <a:endParaRPr lang="zh-CN" altLang="en-US" sz="2800"/>
                </a:p>
              </p:txBody>
            </p:sp>
          </p:grpSp>
          <p:pic>
            <p:nvPicPr>
              <p:cNvPr id="6182" name="Picture 16" descr="Picture2"/>
              <p:cNvPicPr>
                <a:picLocks noChangeAspect="1" noChangeArrowheads="1"/>
              </p:cNvPicPr>
              <p:nvPr/>
            </p:nvPicPr>
            <p:blipFill>
              <a:blip r:embed="rId3"/>
              <a:srcRect/>
              <a:stretch>
                <a:fillRect/>
              </a:stretch>
            </p:blipFill>
            <p:spPr bwMode="auto">
              <a:xfrm>
                <a:off x="104" y="10"/>
                <a:ext cx="823" cy="360"/>
              </a:xfrm>
              <a:prstGeom prst="rect">
                <a:avLst/>
              </a:prstGeom>
              <a:noFill/>
              <a:ln w="9525">
                <a:noFill/>
                <a:miter lim="800000"/>
                <a:headEnd/>
                <a:tailEnd/>
              </a:ln>
            </p:spPr>
          </p:pic>
        </p:grpSp>
        <p:sp>
          <p:nvSpPr>
            <p:cNvPr id="6180" name="WordArt 17"/>
            <p:cNvSpPr>
              <a:spLocks noChangeArrowheads="1" noChangeShapeType="1"/>
            </p:cNvSpPr>
            <p:nvPr/>
          </p:nvSpPr>
          <p:spPr bwMode="auto">
            <a:xfrm>
              <a:off x="131" y="101"/>
              <a:ext cx="87" cy="151"/>
            </a:xfrm>
            <a:prstGeom prst="rect">
              <a:avLst/>
            </a:prstGeom>
          </p:spPr>
          <p:txBody>
            <a:bodyPr wrap="none" fromWordArt="1">
              <a:prstTxWarp prst="textPlain">
                <a:avLst>
                  <a:gd name="adj" fmla="val 50000"/>
                </a:avLst>
              </a:prstTxWarp>
            </a:bodyPr>
            <a:lstStyle/>
            <a:p>
              <a:pPr algn="ctr"/>
              <a:r>
                <a:rPr lang="en-US" altLang="zh-CN" sz="3600" kern="10">
                  <a:ln w="9525">
                    <a:solidFill>
                      <a:schemeClr val="bg1"/>
                    </a:solidFill>
                    <a:round/>
                    <a:headEnd/>
                    <a:tailEnd/>
                  </a:ln>
                  <a:solidFill>
                    <a:schemeClr val="bg1"/>
                  </a:solidFill>
                  <a:latin typeface="黑体"/>
                  <a:ea typeface="黑体"/>
                </a:rPr>
                <a:t>1</a:t>
              </a:r>
              <a:endParaRPr lang="zh-CN" altLang="en-US" sz="3600" kern="10">
                <a:ln w="9525">
                  <a:solidFill>
                    <a:schemeClr val="bg1"/>
                  </a:solidFill>
                  <a:round/>
                  <a:headEnd/>
                  <a:tailEnd/>
                </a:ln>
                <a:solidFill>
                  <a:schemeClr val="bg1"/>
                </a:solidFill>
                <a:latin typeface="黑体"/>
                <a:ea typeface="黑体"/>
              </a:endParaRPr>
            </a:p>
          </p:txBody>
        </p:sp>
      </p:grpSp>
      <p:grpSp>
        <p:nvGrpSpPr>
          <p:cNvPr id="5" name="Group 18"/>
          <p:cNvGrpSpPr>
            <a:grpSpLocks/>
          </p:cNvGrpSpPr>
          <p:nvPr/>
        </p:nvGrpSpPr>
        <p:grpSpPr bwMode="auto">
          <a:xfrm>
            <a:off x="9946357" y="2060575"/>
            <a:ext cx="1634840" cy="1092200"/>
            <a:chOff x="0" y="0"/>
            <a:chExt cx="520" cy="506"/>
          </a:xfrm>
        </p:grpSpPr>
        <p:grpSp>
          <p:nvGrpSpPr>
            <p:cNvPr id="6" name="Group 19"/>
            <p:cNvGrpSpPr>
              <a:grpSpLocks/>
            </p:cNvGrpSpPr>
            <p:nvPr/>
          </p:nvGrpSpPr>
          <p:grpSpPr bwMode="auto">
            <a:xfrm>
              <a:off x="0" y="0"/>
              <a:ext cx="520" cy="506"/>
              <a:chOff x="0" y="0"/>
              <a:chExt cx="1042" cy="1019"/>
            </a:xfrm>
          </p:grpSpPr>
          <p:grpSp>
            <p:nvGrpSpPr>
              <p:cNvPr id="7" name="Group 20"/>
              <p:cNvGrpSpPr>
                <a:grpSpLocks/>
              </p:cNvGrpSpPr>
              <p:nvPr/>
            </p:nvGrpSpPr>
            <p:grpSpPr bwMode="auto">
              <a:xfrm>
                <a:off x="0" y="0"/>
                <a:ext cx="1042" cy="1019"/>
                <a:chOff x="0" y="0"/>
                <a:chExt cx="1042" cy="1019"/>
              </a:xfrm>
            </p:grpSpPr>
            <p:pic>
              <p:nvPicPr>
                <p:cNvPr id="6177" name="Picture 21" descr="circuler_1"/>
                <p:cNvPicPr>
                  <a:picLocks noChangeAspect="1" noChangeArrowheads="1"/>
                </p:cNvPicPr>
                <p:nvPr/>
              </p:nvPicPr>
              <p:blipFill>
                <a:blip r:embed="rId2"/>
                <a:srcRect/>
                <a:stretch>
                  <a:fillRect/>
                </a:stretch>
              </p:blipFill>
              <p:spPr bwMode="auto">
                <a:xfrm>
                  <a:off x="0" y="0"/>
                  <a:ext cx="1042" cy="1016"/>
                </a:xfrm>
                <a:prstGeom prst="rect">
                  <a:avLst/>
                </a:prstGeom>
                <a:noFill/>
                <a:ln w="9525">
                  <a:noFill/>
                  <a:miter lim="800000"/>
                  <a:headEnd/>
                  <a:tailEnd/>
                </a:ln>
              </p:spPr>
            </p:pic>
            <p:sp>
              <p:nvSpPr>
                <p:cNvPr id="6178" name="Oval 22"/>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pPr eaLnBrk="1" hangingPunct="1">
                    <a:buFont typeface="Arial" pitchFamily="34" charset="0"/>
                    <a:buNone/>
                  </a:pPr>
                  <a:endParaRPr lang="zh-CN" altLang="en-US" sz="2800"/>
                </a:p>
              </p:txBody>
            </p:sp>
          </p:grpSp>
          <p:pic>
            <p:nvPicPr>
              <p:cNvPr id="6176" name="Picture 23" descr="Picture2"/>
              <p:cNvPicPr>
                <a:picLocks noChangeAspect="1" noChangeArrowheads="1"/>
              </p:cNvPicPr>
              <p:nvPr/>
            </p:nvPicPr>
            <p:blipFill>
              <a:blip r:embed="rId3"/>
              <a:srcRect/>
              <a:stretch>
                <a:fillRect/>
              </a:stretch>
            </p:blipFill>
            <p:spPr bwMode="auto">
              <a:xfrm>
                <a:off x="104" y="10"/>
                <a:ext cx="823" cy="360"/>
              </a:xfrm>
              <a:prstGeom prst="rect">
                <a:avLst/>
              </a:prstGeom>
              <a:noFill/>
              <a:ln w="9525">
                <a:noFill/>
                <a:miter lim="800000"/>
                <a:headEnd/>
                <a:tailEnd/>
              </a:ln>
            </p:spPr>
          </p:pic>
        </p:grpSp>
        <p:sp>
          <p:nvSpPr>
            <p:cNvPr id="6174" name="WordArt 24"/>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3600" kern="10">
                  <a:ln w="9525">
                    <a:solidFill>
                      <a:schemeClr val="bg1"/>
                    </a:solidFill>
                    <a:round/>
                    <a:headEnd/>
                    <a:tailEnd/>
                  </a:ln>
                  <a:solidFill>
                    <a:schemeClr val="bg1"/>
                  </a:solidFill>
                  <a:latin typeface="黑体"/>
                  <a:ea typeface="黑体"/>
                </a:rPr>
                <a:t>2</a:t>
              </a:r>
              <a:endParaRPr lang="zh-CN" altLang="en-US" sz="3600" kern="10">
                <a:ln w="9525">
                  <a:solidFill>
                    <a:schemeClr val="bg1"/>
                  </a:solidFill>
                  <a:round/>
                  <a:headEnd/>
                  <a:tailEnd/>
                </a:ln>
                <a:solidFill>
                  <a:schemeClr val="bg1"/>
                </a:solidFill>
                <a:latin typeface="黑体"/>
                <a:ea typeface="黑体"/>
              </a:endParaRPr>
            </a:p>
          </p:txBody>
        </p:sp>
      </p:grpSp>
      <p:grpSp>
        <p:nvGrpSpPr>
          <p:cNvPr id="8" name="Group 25"/>
          <p:cNvGrpSpPr>
            <a:grpSpLocks/>
          </p:cNvGrpSpPr>
          <p:nvPr/>
        </p:nvGrpSpPr>
        <p:grpSpPr bwMode="auto">
          <a:xfrm>
            <a:off x="10057697" y="3357563"/>
            <a:ext cx="1490098" cy="1295400"/>
            <a:chOff x="0" y="0"/>
            <a:chExt cx="520" cy="506"/>
          </a:xfrm>
        </p:grpSpPr>
        <p:grpSp>
          <p:nvGrpSpPr>
            <p:cNvPr id="9" name="Group 26"/>
            <p:cNvGrpSpPr>
              <a:grpSpLocks/>
            </p:cNvGrpSpPr>
            <p:nvPr/>
          </p:nvGrpSpPr>
          <p:grpSpPr bwMode="auto">
            <a:xfrm>
              <a:off x="0" y="0"/>
              <a:ext cx="520" cy="506"/>
              <a:chOff x="0" y="0"/>
              <a:chExt cx="1042" cy="1019"/>
            </a:xfrm>
          </p:grpSpPr>
          <p:grpSp>
            <p:nvGrpSpPr>
              <p:cNvPr id="10" name="Group 27"/>
              <p:cNvGrpSpPr>
                <a:grpSpLocks/>
              </p:cNvGrpSpPr>
              <p:nvPr/>
            </p:nvGrpSpPr>
            <p:grpSpPr bwMode="auto">
              <a:xfrm>
                <a:off x="0" y="0"/>
                <a:ext cx="1042" cy="1019"/>
                <a:chOff x="0" y="0"/>
                <a:chExt cx="1042" cy="1019"/>
              </a:xfrm>
            </p:grpSpPr>
            <p:pic>
              <p:nvPicPr>
                <p:cNvPr id="6171" name="Picture 28" descr="circuler_1"/>
                <p:cNvPicPr>
                  <a:picLocks noChangeAspect="1" noChangeArrowheads="1"/>
                </p:cNvPicPr>
                <p:nvPr/>
              </p:nvPicPr>
              <p:blipFill>
                <a:blip r:embed="rId2"/>
                <a:srcRect/>
                <a:stretch>
                  <a:fillRect/>
                </a:stretch>
              </p:blipFill>
              <p:spPr bwMode="auto">
                <a:xfrm>
                  <a:off x="0" y="0"/>
                  <a:ext cx="1042" cy="1016"/>
                </a:xfrm>
                <a:prstGeom prst="rect">
                  <a:avLst/>
                </a:prstGeom>
                <a:noFill/>
                <a:ln w="9525">
                  <a:noFill/>
                  <a:miter lim="800000"/>
                  <a:headEnd/>
                  <a:tailEnd/>
                </a:ln>
              </p:spPr>
            </p:pic>
            <p:sp>
              <p:nvSpPr>
                <p:cNvPr id="6172" name="Oval 29"/>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pPr eaLnBrk="1" hangingPunct="1">
                    <a:buFont typeface="Arial" pitchFamily="34" charset="0"/>
                    <a:buNone/>
                  </a:pPr>
                  <a:endParaRPr lang="zh-CN" altLang="en-US" sz="2800"/>
                </a:p>
              </p:txBody>
            </p:sp>
          </p:grpSp>
          <p:pic>
            <p:nvPicPr>
              <p:cNvPr id="6170" name="Picture 30" descr="Picture2"/>
              <p:cNvPicPr>
                <a:picLocks noChangeAspect="1" noChangeArrowheads="1"/>
              </p:cNvPicPr>
              <p:nvPr/>
            </p:nvPicPr>
            <p:blipFill>
              <a:blip r:embed="rId3"/>
              <a:srcRect/>
              <a:stretch>
                <a:fillRect/>
              </a:stretch>
            </p:blipFill>
            <p:spPr bwMode="auto">
              <a:xfrm>
                <a:off x="104" y="10"/>
                <a:ext cx="823" cy="360"/>
              </a:xfrm>
              <a:prstGeom prst="rect">
                <a:avLst/>
              </a:prstGeom>
              <a:noFill/>
              <a:ln w="9525">
                <a:noFill/>
                <a:miter lim="800000"/>
                <a:headEnd/>
                <a:tailEnd/>
              </a:ln>
            </p:spPr>
          </p:pic>
        </p:grpSp>
        <p:sp>
          <p:nvSpPr>
            <p:cNvPr id="6168" name="WordArt 31"/>
            <p:cNvSpPr>
              <a:spLocks noChangeArrowheads="1" noChangeShapeType="1"/>
            </p:cNvSpPr>
            <p:nvPr/>
          </p:nvSpPr>
          <p:spPr bwMode="auto">
            <a:xfrm>
              <a:off x="194" y="136"/>
              <a:ext cx="144" cy="204"/>
            </a:xfrm>
            <a:prstGeom prst="rect">
              <a:avLst/>
            </a:prstGeom>
          </p:spPr>
          <p:txBody>
            <a:bodyPr wrap="none" fromWordArt="1">
              <a:prstTxWarp prst="textPlain">
                <a:avLst>
                  <a:gd name="adj" fmla="val 50000"/>
                </a:avLst>
              </a:prstTxWarp>
            </a:bodyPr>
            <a:lstStyle/>
            <a:p>
              <a:pPr algn="ctr"/>
              <a:r>
                <a:rPr lang="en-US" altLang="zh-CN" sz="3600" kern="10">
                  <a:ln w="9525">
                    <a:solidFill>
                      <a:schemeClr val="bg1"/>
                    </a:solidFill>
                    <a:round/>
                    <a:headEnd/>
                    <a:tailEnd/>
                  </a:ln>
                  <a:solidFill>
                    <a:schemeClr val="bg1"/>
                  </a:solidFill>
                  <a:latin typeface="黑体"/>
                  <a:ea typeface="黑体"/>
                </a:rPr>
                <a:t>3</a:t>
              </a:r>
              <a:endParaRPr lang="zh-CN" altLang="en-US" sz="3600" kern="10">
                <a:ln w="9525">
                  <a:solidFill>
                    <a:schemeClr val="bg1"/>
                  </a:solidFill>
                  <a:round/>
                  <a:headEnd/>
                  <a:tailEnd/>
                </a:ln>
                <a:solidFill>
                  <a:schemeClr val="bg1"/>
                </a:solidFill>
                <a:latin typeface="黑体"/>
                <a:ea typeface="黑体"/>
              </a:endParaRPr>
            </a:p>
          </p:txBody>
        </p:sp>
      </p:grpSp>
      <p:sp>
        <p:nvSpPr>
          <p:cNvPr id="6159" name="AutoShape 9"/>
          <p:cNvSpPr>
            <a:spLocks noChangeArrowheads="1"/>
          </p:cNvSpPr>
          <p:nvPr/>
        </p:nvSpPr>
        <p:spPr bwMode="auto">
          <a:xfrm>
            <a:off x="623503" y="4797426"/>
            <a:ext cx="8651104" cy="792163"/>
          </a:xfrm>
          <a:prstGeom prst="roundRect">
            <a:avLst>
              <a:gd name="adj" fmla="val 16667"/>
            </a:avLst>
          </a:prstGeom>
          <a:gradFill rotWithShape="1">
            <a:gsLst>
              <a:gs pos="0">
                <a:schemeClr val="bg1"/>
              </a:gs>
              <a:gs pos="100000">
                <a:schemeClr val="bg2"/>
              </a:gs>
            </a:gsLst>
            <a:lin ang="18900000" scaled="1"/>
          </a:gradFill>
          <a:ln w="9525">
            <a:solidFill>
              <a:schemeClr val="bg2"/>
            </a:solidFill>
            <a:round/>
            <a:headEnd/>
            <a:tailEnd/>
          </a:ln>
        </p:spPr>
        <p:txBody>
          <a:bodyPr wrap="none" anchor="ctr"/>
          <a:lstStyle/>
          <a:p>
            <a:pPr eaLnBrk="1" hangingPunct="1">
              <a:buFont typeface="Arial" pitchFamily="34" charset="0"/>
              <a:buNone/>
            </a:pPr>
            <a:r>
              <a:rPr lang="zh-CN" altLang="zh-CN" sz="2800" b="1" i="0">
                <a:latin typeface="微软雅黑" pitchFamily="34" charset="-122"/>
                <a:ea typeface="微软雅黑" pitchFamily="34" charset="-122"/>
              </a:rPr>
              <a:t>减少久坐时间，每小时起来动一动</a:t>
            </a:r>
            <a:endParaRPr lang="zh-CN" altLang="en-US" sz="2800" i="0"/>
          </a:p>
        </p:txBody>
      </p:sp>
      <p:grpSp>
        <p:nvGrpSpPr>
          <p:cNvPr id="11" name="Group 32"/>
          <p:cNvGrpSpPr>
            <a:grpSpLocks/>
          </p:cNvGrpSpPr>
          <p:nvPr/>
        </p:nvGrpSpPr>
        <p:grpSpPr bwMode="auto">
          <a:xfrm>
            <a:off x="9081618" y="4652963"/>
            <a:ext cx="1482676" cy="1090612"/>
            <a:chOff x="0" y="0"/>
            <a:chExt cx="520" cy="506"/>
          </a:xfrm>
        </p:grpSpPr>
        <p:grpSp>
          <p:nvGrpSpPr>
            <p:cNvPr id="12" name="Group 33"/>
            <p:cNvGrpSpPr>
              <a:grpSpLocks/>
            </p:cNvGrpSpPr>
            <p:nvPr/>
          </p:nvGrpSpPr>
          <p:grpSpPr bwMode="auto">
            <a:xfrm>
              <a:off x="0" y="0"/>
              <a:ext cx="520" cy="506"/>
              <a:chOff x="0" y="0"/>
              <a:chExt cx="1042" cy="1019"/>
            </a:xfrm>
          </p:grpSpPr>
          <p:grpSp>
            <p:nvGrpSpPr>
              <p:cNvPr id="13" name="Group 34"/>
              <p:cNvGrpSpPr>
                <a:grpSpLocks/>
              </p:cNvGrpSpPr>
              <p:nvPr/>
            </p:nvGrpSpPr>
            <p:grpSpPr bwMode="auto">
              <a:xfrm>
                <a:off x="0" y="0"/>
                <a:ext cx="1042" cy="1019"/>
                <a:chOff x="0" y="0"/>
                <a:chExt cx="1042" cy="1019"/>
              </a:xfrm>
            </p:grpSpPr>
            <p:pic>
              <p:nvPicPr>
                <p:cNvPr id="6165" name="Picture 35" descr="circuler_1"/>
                <p:cNvPicPr>
                  <a:picLocks noChangeAspect="1" noChangeArrowheads="1"/>
                </p:cNvPicPr>
                <p:nvPr/>
              </p:nvPicPr>
              <p:blipFill>
                <a:blip r:embed="rId2"/>
                <a:srcRect/>
                <a:stretch>
                  <a:fillRect/>
                </a:stretch>
              </p:blipFill>
              <p:spPr bwMode="auto">
                <a:xfrm>
                  <a:off x="0" y="0"/>
                  <a:ext cx="1042" cy="1016"/>
                </a:xfrm>
                <a:prstGeom prst="rect">
                  <a:avLst/>
                </a:prstGeom>
                <a:noFill/>
                <a:ln w="9525">
                  <a:noFill/>
                  <a:miter lim="800000"/>
                  <a:headEnd/>
                  <a:tailEnd/>
                </a:ln>
              </p:spPr>
            </p:pic>
            <p:sp>
              <p:nvSpPr>
                <p:cNvPr id="6166" name="Oval 36"/>
                <p:cNvSpPr>
                  <a:spLocks noChangeArrowheads="1"/>
                </p:cNvSpPr>
                <p:nvPr/>
              </p:nvSpPr>
              <p:spPr bwMode="auto">
                <a:xfrm>
                  <a:off x="0" y="0"/>
                  <a:ext cx="1035" cy="1019"/>
                </a:xfrm>
                <a:prstGeom prst="ellipse">
                  <a:avLst/>
                </a:prstGeom>
                <a:gradFill rotWithShape="1">
                  <a:gsLst>
                    <a:gs pos="0">
                      <a:schemeClr val="accent1"/>
                    </a:gs>
                    <a:gs pos="100000">
                      <a:schemeClr val="accent2"/>
                    </a:gs>
                  </a:gsLst>
                  <a:lin ang="5400000" scaled="1"/>
                </a:gradFill>
                <a:ln w="19050">
                  <a:solidFill>
                    <a:schemeClr val="bg1"/>
                  </a:solidFill>
                  <a:round/>
                  <a:headEnd/>
                  <a:tailEnd/>
                </a:ln>
              </p:spPr>
              <p:txBody>
                <a:bodyPr wrap="none" anchor="ctr"/>
                <a:lstStyle/>
                <a:p>
                  <a:pPr eaLnBrk="1" hangingPunct="1">
                    <a:buFont typeface="Arial" pitchFamily="34" charset="0"/>
                    <a:buNone/>
                  </a:pPr>
                  <a:endParaRPr lang="zh-CN" altLang="en-US" sz="2800"/>
                </a:p>
              </p:txBody>
            </p:sp>
          </p:grpSp>
          <p:pic>
            <p:nvPicPr>
              <p:cNvPr id="6164" name="Picture 37" descr="Picture2"/>
              <p:cNvPicPr>
                <a:picLocks noChangeAspect="1" noChangeArrowheads="1"/>
              </p:cNvPicPr>
              <p:nvPr/>
            </p:nvPicPr>
            <p:blipFill>
              <a:blip r:embed="rId3"/>
              <a:srcRect/>
              <a:stretch>
                <a:fillRect/>
              </a:stretch>
            </p:blipFill>
            <p:spPr bwMode="auto">
              <a:xfrm>
                <a:off x="104" y="10"/>
                <a:ext cx="823" cy="360"/>
              </a:xfrm>
              <a:prstGeom prst="rect">
                <a:avLst/>
              </a:prstGeom>
              <a:noFill/>
              <a:ln w="9525">
                <a:noFill/>
                <a:miter lim="800000"/>
                <a:headEnd/>
                <a:tailEnd/>
              </a:ln>
            </p:spPr>
          </p:pic>
        </p:grpSp>
        <p:sp>
          <p:nvSpPr>
            <p:cNvPr id="6162" name="WordArt 38"/>
            <p:cNvSpPr>
              <a:spLocks noChangeArrowheads="1" noChangeShapeType="1"/>
            </p:cNvSpPr>
            <p:nvPr/>
          </p:nvSpPr>
          <p:spPr bwMode="auto">
            <a:xfrm>
              <a:off x="170" y="136"/>
              <a:ext cx="168" cy="204"/>
            </a:xfrm>
            <a:prstGeom prst="rect">
              <a:avLst/>
            </a:prstGeom>
          </p:spPr>
          <p:txBody>
            <a:bodyPr wrap="none" fromWordArt="1">
              <a:prstTxWarp prst="textPlain">
                <a:avLst>
                  <a:gd name="adj" fmla="val 50000"/>
                </a:avLst>
              </a:prstTxWarp>
            </a:bodyPr>
            <a:lstStyle/>
            <a:p>
              <a:pPr algn="ctr"/>
              <a:r>
                <a:rPr lang="en-US" altLang="zh-CN" sz="3600" kern="10">
                  <a:ln w="9525">
                    <a:solidFill>
                      <a:schemeClr val="bg1"/>
                    </a:solidFill>
                    <a:round/>
                    <a:headEnd/>
                    <a:tailEnd/>
                  </a:ln>
                  <a:solidFill>
                    <a:schemeClr val="bg1"/>
                  </a:solidFill>
                  <a:latin typeface="黑体"/>
                  <a:ea typeface="黑体"/>
                </a:rPr>
                <a:t>4</a:t>
              </a:r>
              <a:endParaRPr lang="zh-CN" altLang="en-US" sz="3600" kern="10">
                <a:ln w="9525">
                  <a:solidFill>
                    <a:schemeClr val="bg1"/>
                  </a:solidFill>
                  <a:round/>
                  <a:headEnd/>
                  <a:tailEnd/>
                </a:ln>
                <a:solidFill>
                  <a:schemeClr val="bg1"/>
                </a:solidFill>
                <a:latin typeface="黑体"/>
                <a:ea typeface="黑体"/>
              </a:endParaRPr>
            </a:p>
          </p:txBody>
        </p:sp>
      </p:grpSp>
      <p:pic>
        <p:nvPicPr>
          <p:cNvPr id="3074" name="Picture 2"/>
          <p:cNvPicPr>
            <a:picLocks noChangeAspect="1" noChangeArrowheads="1"/>
          </p:cNvPicPr>
          <p:nvPr/>
        </p:nvPicPr>
        <p:blipFill>
          <a:blip r:embed="rId4"/>
          <a:srcRect/>
          <a:stretch>
            <a:fillRect/>
          </a:stretch>
        </p:blipFill>
        <p:spPr bwMode="auto">
          <a:xfrm>
            <a:off x="413718" y="6237312"/>
            <a:ext cx="2600325" cy="409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r>
              <a:rPr lang="zh-CN" altLang="en-US" b="1" smtClean="0">
                <a:latin typeface="微软雅黑" pitchFamily="34" charset="-122"/>
                <a:ea typeface="微软雅黑" pitchFamily="34" charset="-122"/>
              </a:rPr>
              <a:t>推荐</a:t>
            </a:r>
            <a:r>
              <a:rPr lang="en-US" altLang="zh-CN" b="1" smtClean="0">
                <a:latin typeface="微软雅黑" pitchFamily="34" charset="-122"/>
                <a:ea typeface="微软雅黑" pitchFamily="34" charset="-122"/>
              </a:rPr>
              <a:t>1</a:t>
            </a:r>
            <a:r>
              <a:rPr lang="zh-CN" altLang="en-US" b="1" smtClean="0">
                <a:latin typeface="微软雅黑" pitchFamily="34" charset="-122"/>
                <a:ea typeface="微软雅黑" pitchFamily="34" charset="-122"/>
              </a:rPr>
              <a:t>：</a:t>
            </a:r>
            <a:r>
              <a:rPr lang="zh-CN" altLang="zh-CN" b="1" smtClean="0">
                <a:latin typeface="微软雅黑" pitchFamily="34" charset="-122"/>
                <a:ea typeface="微软雅黑" pitchFamily="34" charset="-122"/>
              </a:rPr>
              <a:t>各年龄段人群都应天天运动、保持健康体重</a:t>
            </a:r>
            <a:endParaRPr lang="zh-CN" altLang="en-US" smtClean="0"/>
          </a:p>
        </p:txBody>
      </p:sp>
      <p:sp>
        <p:nvSpPr>
          <p:cNvPr id="7171" name="内容占位符 2"/>
          <p:cNvSpPr>
            <a:spLocks noGrp="1"/>
          </p:cNvSpPr>
          <p:nvPr>
            <p:ph idx="1"/>
          </p:nvPr>
        </p:nvSpPr>
        <p:spPr>
          <a:xfrm>
            <a:off x="527009" y="1773239"/>
            <a:ext cx="11150683" cy="4319587"/>
          </a:xfrm>
        </p:spPr>
        <p:txBody>
          <a:bodyPr/>
          <a:lstStyle/>
          <a:p>
            <a:r>
              <a:rPr lang="zh-CN" altLang="zh-CN" sz="2400" smtClean="0">
                <a:latin typeface="微软雅黑" pitchFamily="34" charset="-122"/>
                <a:ea typeface="微软雅黑" pitchFamily="34" charset="-122"/>
              </a:rPr>
              <a:t>体重是客观评价人体营养和健康状况的重要指标</a:t>
            </a:r>
            <a:r>
              <a:rPr lang="zh-CN" altLang="en-US"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体重过低一般反映能量摄入相对不足</a:t>
            </a:r>
            <a:r>
              <a:rPr lang="zh-CN" altLang="en-US" sz="2400" smtClean="0">
                <a:latin typeface="微软雅黑" pitchFamily="34" charset="-122"/>
                <a:ea typeface="微软雅黑" pitchFamily="34" charset="-122"/>
              </a:rPr>
              <a:t>，</a:t>
            </a:r>
            <a:r>
              <a:rPr lang="zh-CN" altLang="zh-CN" sz="2400" smtClean="0">
                <a:latin typeface="微软雅黑" pitchFamily="34" charset="-122"/>
                <a:ea typeface="微软雅黑" pitchFamily="34" charset="-122"/>
              </a:rPr>
              <a:t>体重过高反映能量摄入相对过多或活动不足</a:t>
            </a:r>
            <a:r>
              <a:rPr lang="zh-CN" altLang="en-US" sz="2400" smtClean="0">
                <a:latin typeface="微软雅黑" pitchFamily="34" charset="-122"/>
                <a:ea typeface="微软雅黑" pitchFamily="34" charset="-122"/>
              </a:rPr>
              <a:t>。</a:t>
            </a:r>
            <a:endParaRPr lang="en-US" altLang="zh-CN" sz="2400" smtClean="0">
              <a:latin typeface="微软雅黑" pitchFamily="34" charset="-122"/>
              <a:ea typeface="微软雅黑" pitchFamily="34" charset="-122"/>
            </a:endParaRPr>
          </a:p>
          <a:p>
            <a:r>
              <a:rPr lang="zh-CN" altLang="zh-CN" sz="2400" smtClean="0">
                <a:latin typeface="微软雅黑" pitchFamily="34" charset="-122"/>
                <a:ea typeface="微软雅黑" pitchFamily="34" charset="-122"/>
              </a:rPr>
              <a:t>体重过低可导致营养不良诱发疾病的发生。</a:t>
            </a:r>
            <a:endParaRPr lang="en-US" altLang="zh-CN" sz="2400" smtClean="0">
              <a:latin typeface="微软雅黑" pitchFamily="34" charset="-122"/>
              <a:ea typeface="微软雅黑" pitchFamily="34" charset="-122"/>
            </a:endParaRPr>
          </a:p>
          <a:p>
            <a:r>
              <a:rPr lang="zh-CN" altLang="zh-CN" sz="2400" smtClean="0">
                <a:latin typeface="微软雅黑" pitchFamily="34" charset="-122"/>
                <a:ea typeface="微软雅黑" pitchFamily="34" charset="-122"/>
              </a:rPr>
              <a:t>体重过高易导致超重和肥胖，可显著增加</a:t>
            </a:r>
            <a:r>
              <a:rPr lang="en-US" altLang="zh-CN" sz="2400" smtClean="0">
                <a:latin typeface="微软雅黑" pitchFamily="34" charset="-122"/>
                <a:ea typeface="微软雅黑" pitchFamily="34" charset="-122"/>
              </a:rPr>
              <a:t>2</a:t>
            </a:r>
            <a:r>
              <a:rPr lang="zh-CN" altLang="zh-CN" sz="2400" smtClean="0">
                <a:latin typeface="微软雅黑" pitchFamily="34" charset="-122"/>
                <a:ea typeface="微软雅黑" pitchFamily="34" charset="-122"/>
              </a:rPr>
              <a:t>型糖尿病、冠心病、某些癌症等疾病的发生风险。</a:t>
            </a:r>
            <a:endParaRPr lang="en-US" altLang="zh-CN" sz="2400" smtClean="0">
              <a:latin typeface="微软雅黑" pitchFamily="34" charset="-122"/>
              <a:ea typeface="微软雅黑" pitchFamily="34" charset="-122"/>
            </a:endParaRPr>
          </a:p>
          <a:p>
            <a:r>
              <a:rPr lang="zh-CN" altLang="zh-CN" sz="2400" smtClean="0">
                <a:latin typeface="微软雅黑" pitchFamily="34" charset="-122"/>
                <a:ea typeface="微软雅黑" pitchFamily="34" charset="-122"/>
              </a:rPr>
              <a:t>保持能量摄入和能量消耗的平衡。 能够降低心血管疾病、</a:t>
            </a:r>
            <a:r>
              <a:rPr lang="en-US" altLang="zh-CN" sz="2400" smtClean="0">
                <a:latin typeface="微软雅黑" pitchFamily="34" charset="-122"/>
                <a:ea typeface="微软雅黑" pitchFamily="34" charset="-122"/>
              </a:rPr>
              <a:t>2</a:t>
            </a:r>
            <a:r>
              <a:rPr lang="zh-CN" altLang="zh-CN" sz="2400" smtClean="0">
                <a:latin typeface="微软雅黑" pitchFamily="34" charset="-122"/>
                <a:ea typeface="微软雅黑" pitchFamily="34" charset="-122"/>
              </a:rPr>
              <a:t>型糖尿病、结肠癌等慢性病的发生风险。</a:t>
            </a:r>
            <a:endParaRPr lang="en-US" altLang="zh-CN" sz="2400" smtClean="0">
              <a:latin typeface="微软雅黑" pitchFamily="34" charset="-122"/>
              <a:ea typeface="微软雅黑" pitchFamily="34" charset="-122"/>
            </a:endParaRPr>
          </a:p>
          <a:p>
            <a:r>
              <a:rPr lang="zh-CN" altLang="zh-CN" sz="2400" smtClean="0">
                <a:latin typeface="微软雅黑" pitchFamily="34" charset="-122"/>
                <a:ea typeface="微软雅黑" pitchFamily="34" charset="-122"/>
              </a:rPr>
              <a:t>有氧耐力运动、抗阻力运动能调节机体代谢、增进心肺功能、改善血压、血糖和血脂状况，预防慢性病。</a:t>
            </a:r>
            <a:endParaRPr lang="zh-CN" altLang="zh-CN" smtClean="0">
              <a:latin typeface="微软雅黑" pitchFamily="34" charset="-122"/>
              <a:ea typeface="微软雅黑" pitchFamily="34" charset="-122"/>
            </a:endParaRPr>
          </a:p>
          <a:p>
            <a:endParaRPr lang="zh-CN" altLang="en-US" sz="2400" smtClean="0"/>
          </a:p>
        </p:txBody>
      </p:sp>
      <p:sp>
        <p:nvSpPr>
          <p:cNvPr id="7172" name="TextBox 3"/>
          <p:cNvSpPr txBox="1">
            <a:spLocks noChangeArrowheads="1"/>
          </p:cNvSpPr>
          <p:nvPr/>
        </p:nvSpPr>
        <p:spPr bwMode="auto">
          <a:xfrm>
            <a:off x="432370" y="1268413"/>
            <a:ext cx="3748440" cy="461962"/>
          </a:xfrm>
          <a:prstGeom prst="rect">
            <a:avLst/>
          </a:prstGeom>
          <a:noFill/>
          <a:ln w="9525">
            <a:noFill/>
            <a:miter lim="800000"/>
            <a:headEnd/>
            <a:tailEnd/>
          </a:ln>
        </p:spPr>
        <p:txBody>
          <a:bodyPr>
            <a:spAutoFit/>
          </a:bodyPr>
          <a:lstStyle/>
          <a:p>
            <a:r>
              <a:rPr lang="zh-CN" altLang="en-US" sz="2400" b="1" i="0">
                <a:latin typeface="微软雅黑" pitchFamily="34" charset="-122"/>
                <a:ea typeface="微软雅黑" pitchFamily="34" charset="-122"/>
              </a:rPr>
              <a:t>健康体重的重要性</a:t>
            </a:r>
          </a:p>
        </p:txBody>
      </p:sp>
      <p:pic>
        <p:nvPicPr>
          <p:cNvPr id="4099" name="Picture 3"/>
          <p:cNvPicPr>
            <a:picLocks noChangeAspect="1" noChangeArrowheads="1"/>
          </p:cNvPicPr>
          <p:nvPr/>
        </p:nvPicPr>
        <p:blipFill>
          <a:blip r:embed="rId2"/>
          <a:srcRect/>
          <a:stretch>
            <a:fillRect/>
          </a:stretch>
        </p:blipFill>
        <p:spPr bwMode="auto">
          <a:xfrm>
            <a:off x="341710" y="6237312"/>
            <a:ext cx="2600325"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p:txBody>
          <a:bodyPr/>
          <a:lstStyle/>
          <a:p>
            <a:pPr eaLnBrk="1" hangingPunct="1"/>
            <a:r>
              <a:rPr lang="zh-CN" altLang="en-US" sz="3200" b="1" smtClean="0">
                <a:latin typeface="微软雅黑" pitchFamily="34" charset="-122"/>
                <a:ea typeface="微软雅黑" pitchFamily="34" charset="-122"/>
              </a:rPr>
              <a:t>如何判断体重</a:t>
            </a:r>
            <a:endParaRPr lang="zh-CN" altLang="zh-CN" sz="3200" smtClean="0"/>
          </a:p>
        </p:txBody>
      </p:sp>
      <p:sp>
        <p:nvSpPr>
          <p:cNvPr id="8196" name="WordArt 7"/>
          <p:cNvSpPr>
            <a:spLocks noChangeArrowheads="1" noChangeShapeType="1"/>
          </p:cNvSpPr>
          <p:nvPr/>
        </p:nvSpPr>
        <p:spPr bwMode="auto">
          <a:xfrm>
            <a:off x="5143899" y="3425826"/>
            <a:ext cx="1924324" cy="227013"/>
          </a:xfrm>
          <a:prstGeom prst="rect">
            <a:avLst/>
          </a:prstGeom>
        </p:spPr>
        <p:txBody>
          <a:bodyPr wrap="none" fromWordArt="1">
            <a:prstTxWarp prst="textPlain">
              <a:avLst>
                <a:gd name="adj" fmla="val 50000"/>
              </a:avLst>
            </a:prstTxWarp>
          </a:bodyPr>
          <a:lstStyle/>
          <a:p>
            <a:pPr algn="ctr"/>
            <a:r>
              <a:rPr lang="zh-CN" altLang="en-US" sz="2400" kern="10">
                <a:ln w="9525">
                  <a:solidFill>
                    <a:schemeClr val="bg1"/>
                  </a:solidFill>
                  <a:round/>
                  <a:headEnd/>
                  <a:tailEnd/>
                </a:ln>
                <a:solidFill>
                  <a:schemeClr val="bg1"/>
                </a:solidFill>
                <a:latin typeface="黑体"/>
                <a:ea typeface="黑体"/>
              </a:rPr>
              <a:t>双击添加标题文字</a:t>
            </a:r>
          </a:p>
        </p:txBody>
      </p:sp>
      <p:sp>
        <p:nvSpPr>
          <p:cNvPr id="8198" name="文本框 227"/>
          <p:cNvSpPr txBox="1">
            <a:spLocks noChangeArrowheads="1"/>
          </p:cNvSpPr>
          <p:nvPr/>
        </p:nvSpPr>
        <p:spPr bwMode="auto">
          <a:xfrm>
            <a:off x="228247" y="1628775"/>
            <a:ext cx="6294411" cy="3455988"/>
          </a:xfrm>
          <a:prstGeom prst="rect">
            <a:avLst/>
          </a:prstGeom>
          <a:solidFill>
            <a:srgbClr val="FFFFFF"/>
          </a:solidFill>
          <a:ln w="28575">
            <a:solidFill>
              <a:srgbClr val="00B0F0"/>
            </a:solidFill>
            <a:miter lim="800000"/>
            <a:headEnd/>
            <a:tailEnd/>
          </a:ln>
        </p:spPr>
        <p:txBody>
          <a:bodyPr/>
          <a:lstStyle/>
          <a:p>
            <a:pPr algn="ctr">
              <a:lnSpc>
                <a:spcPct val="150000"/>
              </a:lnSpc>
            </a:pPr>
            <a:r>
              <a:rPr lang="zh-CN" altLang="en-US" sz="2400" i="0">
                <a:solidFill>
                  <a:srgbClr val="000000"/>
                </a:solidFill>
                <a:latin typeface="微软雅黑" pitchFamily="34" charset="-122"/>
                <a:ea typeface="微软雅黑" pitchFamily="34" charset="-122"/>
              </a:rPr>
              <a:t>成人体重判定</a:t>
            </a:r>
            <a:endParaRPr lang="zh-CN" altLang="en-US" sz="2400" i="0">
              <a:latin typeface="微软雅黑" pitchFamily="34" charset="-122"/>
              <a:ea typeface="微软雅黑" pitchFamily="34" charset="-122"/>
            </a:endParaRPr>
          </a:p>
          <a:p>
            <a:pPr>
              <a:lnSpc>
                <a:spcPct val="150000"/>
              </a:lnSpc>
            </a:pPr>
            <a:r>
              <a:rPr lang="zh-CN" altLang="en-US" sz="2400" b="1" i="0">
                <a:latin typeface="微软雅黑" pitchFamily="34" charset="-122"/>
                <a:ea typeface="微软雅黑" pitchFamily="34" charset="-122"/>
              </a:rPr>
              <a:t>分      类</a:t>
            </a:r>
            <a:r>
              <a:rPr lang="zh-CN" altLang="en-US" sz="2400" i="0">
                <a:latin typeface="微软雅黑" pitchFamily="34" charset="-122"/>
                <a:ea typeface="微软雅黑" pitchFamily="34" charset="-122"/>
              </a:rPr>
              <a:t>	    </a:t>
            </a:r>
            <a:r>
              <a:rPr lang="en-US" altLang="zh-CN" sz="2400" b="1" i="0">
                <a:latin typeface="微软雅黑" pitchFamily="34" charset="-122"/>
                <a:ea typeface="微软雅黑" pitchFamily="34" charset="-122"/>
              </a:rPr>
              <a:t>BMI(kg/m</a:t>
            </a:r>
            <a:r>
              <a:rPr lang="en-US" altLang="zh-CN" sz="2400" b="1" i="0" baseline="30000">
                <a:latin typeface="微软雅黑" pitchFamily="34" charset="-122"/>
                <a:ea typeface="微软雅黑" pitchFamily="34" charset="-122"/>
              </a:rPr>
              <a:t>2</a:t>
            </a:r>
            <a:r>
              <a:rPr lang="en-US" altLang="zh-CN" sz="2400" b="1" i="0">
                <a:latin typeface="微软雅黑" pitchFamily="34" charset="-122"/>
                <a:ea typeface="微软雅黑" pitchFamily="34" charset="-122"/>
              </a:rPr>
              <a:t>)</a:t>
            </a:r>
            <a:r>
              <a:rPr lang="en-US" altLang="zh-CN" sz="2400" i="0">
                <a:latin typeface="微软雅黑" pitchFamily="34" charset="-122"/>
                <a:ea typeface="微软雅黑" pitchFamily="34" charset="-122"/>
              </a:rPr>
              <a:t>	</a:t>
            </a:r>
          </a:p>
          <a:p>
            <a:pPr>
              <a:lnSpc>
                <a:spcPct val="150000"/>
              </a:lnSpc>
            </a:pPr>
            <a:r>
              <a:rPr lang="zh-CN" altLang="en-US" sz="2400" i="0">
                <a:latin typeface="微软雅黑" pitchFamily="34" charset="-122"/>
                <a:ea typeface="微软雅黑" pitchFamily="34" charset="-122"/>
              </a:rPr>
              <a:t>肥      胖	 </a:t>
            </a:r>
            <a:r>
              <a:rPr lang="en-US" altLang="zh-CN" sz="2400" i="0">
                <a:latin typeface="微软雅黑" pitchFamily="34" charset="-122"/>
                <a:ea typeface="微软雅黑" pitchFamily="34" charset="-122"/>
              </a:rPr>
              <a:t>BMI≥28.0	</a:t>
            </a:r>
          </a:p>
          <a:p>
            <a:pPr>
              <a:lnSpc>
                <a:spcPct val="150000"/>
              </a:lnSpc>
            </a:pPr>
            <a:r>
              <a:rPr lang="zh-CN" altLang="en-US" sz="2400" i="0">
                <a:latin typeface="微软雅黑" pitchFamily="34" charset="-122"/>
                <a:ea typeface="微软雅黑" pitchFamily="34" charset="-122"/>
              </a:rPr>
              <a:t>超      重	</a:t>
            </a:r>
            <a:r>
              <a:rPr lang="en-US" altLang="zh-CN" sz="2400" i="0">
                <a:latin typeface="微软雅黑" pitchFamily="34" charset="-122"/>
                <a:ea typeface="微软雅黑" pitchFamily="34" charset="-122"/>
              </a:rPr>
              <a:t>24.0≤BMI&lt;28.0</a:t>
            </a:r>
          </a:p>
          <a:p>
            <a:pPr>
              <a:lnSpc>
                <a:spcPct val="150000"/>
              </a:lnSpc>
            </a:pPr>
            <a:r>
              <a:rPr lang="zh-CN" altLang="en-US" sz="2400" i="0">
                <a:latin typeface="微软雅黑" pitchFamily="34" charset="-122"/>
                <a:ea typeface="微软雅黑" pitchFamily="34" charset="-122"/>
              </a:rPr>
              <a:t>体重正常	</a:t>
            </a:r>
            <a:r>
              <a:rPr lang="en-US" altLang="zh-CN" sz="2400" i="0">
                <a:latin typeface="微软雅黑" pitchFamily="34" charset="-122"/>
                <a:ea typeface="微软雅黑" pitchFamily="34" charset="-122"/>
              </a:rPr>
              <a:t>18.5≤BMI&lt;24.0</a:t>
            </a:r>
          </a:p>
          <a:p>
            <a:pPr>
              <a:lnSpc>
                <a:spcPct val="150000"/>
              </a:lnSpc>
            </a:pPr>
            <a:r>
              <a:rPr lang="zh-CN" altLang="en-US" sz="2400" i="0">
                <a:latin typeface="微软雅黑" pitchFamily="34" charset="-122"/>
                <a:ea typeface="微软雅黑" pitchFamily="34" charset="-122"/>
              </a:rPr>
              <a:t>体重过低	</a:t>
            </a:r>
            <a:r>
              <a:rPr lang="en-US" altLang="zh-CN" sz="2400" i="0">
                <a:latin typeface="微软雅黑" pitchFamily="34" charset="-122"/>
                <a:ea typeface="微软雅黑" pitchFamily="34" charset="-122"/>
              </a:rPr>
              <a:t>BMI&lt;18.5	</a:t>
            </a:r>
          </a:p>
          <a:p>
            <a:pPr>
              <a:lnSpc>
                <a:spcPct val="150000"/>
              </a:lnSpc>
            </a:pPr>
            <a:r>
              <a:rPr lang="en-US" altLang="zh-CN" sz="2000" i="0">
                <a:latin typeface="微软雅黑" pitchFamily="34" charset="-122"/>
                <a:ea typeface="微软雅黑" pitchFamily="34" charset="-122"/>
              </a:rPr>
              <a:t>  </a:t>
            </a:r>
            <a:endParaRPr lang="zh-CN" altLang="zh-CN" sz="4800" i="0">
              <a:latin typeface="微软雅黑" pitchFamily="34" charset="-122"/>
              <a:ea typeface="微软雅黑" pitchFamily="34" charset="-122"/>
            </a:endParaRPr>
          </a:p>
        </p:txBody>
      </p:sp>
      <p:pic>
        <p:nvPicPr>
          <p:cNvPr id="8199" name="图片 44"/>
          <p:cNvPicPr>
            <a:picLocks noChangeAspect="1" noChangeArrowheads="1"/>
          </p:cNvPicPr>
          <p:nvPr/>
        </p:nvPicPr>
        <p:blipFill>
          <a:blip r:embed="rId2"/>
          <a:srcRect/>
          <a:stretch>
            <a:fillRect/>
          </a:stretch>
        </p:blipFill>
        <p:spPr bwMode="auto">
          <a:xfrm>
            <a:off x="6583895" y="1989139"/>
            <a:ext cx="5392558" cy="3024187"/>
          </a:xfrm>
          <a:prstGeom prst="rect">
            <a:avLst/>
          </a:prstGeom>
          <a:noFill/>
          <a:ln w="9525">
            <a:noFill/>
            <a:miter lim="800000"/>
            <a:headEnd/>
            <a:tailEnd/>
          </a:ln>
        </p:spPr>
      </p:pic>
      <p:sp>
        <p:nvSpPr>
          <p:cNvPr id="8200" name="矩形 7"/>
          <p:cNvSpPr>
            <a:spLocks noChangeArrowheads="1"/>
          </p:cNvSpPr>
          <p:nvPr/>
        </p:nvSpPr>
        <p:spPr bwMode="auto">
          <a:xfrm>
            <a:off x="841508" y="5214951"/>
            <a:ext cx="5132765" cy="769441"/>
          </a:xfrm>
          <a:prstGeom prst="rect">
            <a:avLst/>
          </a:prstGeom>
          <a:noFill/>
          <a:ln w="9525">
            <a:noFill/>
            <a:miter lim="800000"/>
            <a:headEnd/>
            <a:tailEnd/>
          </a:ln>
        </p:spPr>
        <p:txBody>
          <a:bodyPr wrap="square">
            <a:spAutoFit/>
          </a:bodyPr>
          <a:lstStyle/>
          <a:p>
            <a:r>
              <a:rPr lang="zh-CN" altLang="en-US" i="0" dirty="0">
                <a:latin typeface="宋体" pitchFamily="2" charset="-122"/>
              </a:rPr>
              <a:t>来源：</a:t>
            </a:r>
            <a:r>
              <a:rPr lang="en-US" altLang="zh-CN" i="0" dirty="0">
                <a:latin typeface="宋体" pitchFamily="2" charset="-122"/>
              </a:rPr>
              <a:t>WS/T 428-2013 </a:t>
            </a:r>
            <a:r>
              <a:rPr lang="zh-CN" altLang="en-US" i="0" dirty="0">
                <a:latin typeface="宋体" pitchFamily="2" charset="-122"/>
              </a:rPr>
              <a:t>成人体重判定</a:t>
            </a:r>
            <a:endParaRPr lang="zh-CN" altLang="zh-CN" sz="4400" i="0" dirty="0"/>
          </a:p>
        </p:txBody>
      </p:sp>
      <p:pic>
        <p:nvPicPr>
          <p:cNvPr id="5122" name="Picture 2"/>
          <p:cNvPicPr>
            <a:picLocks noChangeAspect="1" noChangeArrowheads="1"/>
          </p:cNvPicPr>
          <p:nvPr/>
        </p:nvPicPr>
        <p:blipFill>
          <a:blip r:embed="rId3"/>
          <a:srcRect/>
          <a:stretch>
            <a:fillRect/>
          </a:stretch>
        </p:blipFill>
        <p:spPr bwMode="auto">
          <a:xfrm>
            <a:off x="341710" y="6237312"/>
            <a:ext cx="2600325" cy="40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1146801" y="260350"/>
            <a:ext cx="11057900" cy="576263"/>
          </a:xfrm>
        </p:spPr>
        <p:txBody>
          <a:bodyPr/>
          <a:lstStyle/>
          <a:p>
            <a:r>
              <a:rPr lang="zh-CN" altLang="zh-CN" sz="3200" b="1" smtClean="0">
                <a:latin typeface="微软雅黑" pitchFamily="34" charset="-122"/>
                <a:ea typeface="微软雅黑" pitchFamily="34" charset="-122"/>
              </a:rPr>
              <a:t>中国居民超重和肥胖变化趋势（</a:t>
            </a:r>
            <a:r>
              <a:rPr lang="en-US" altLang="zh-CN" sz="3200" b="1" smtClean="0">
                <a:latin typeface="微软雅黑" pitchFamily="34" charset="-122"/>
                <a:ea typeface="微软雅黑" pitchFamily="34" charset="-122"/>
              </a:rPr>
              <a:t>2002-2012</a:t>
            </a:r>
            <a:r>
              <a:rPr lang="zh-CN" altLang="zh-CN" sz="3200" b="1" smtClean="0">
                <a:latin typeface="微软雅黑" pitchFamily="34" charset="-122"/>
                <a:ea typeface="微软雅黑" pitchFamily="34" charset="-122"/>
              </a:rPr>
              <a:t>）</a:t>
            </a:r>
            <a:endParaRPr lang="zh-CN" sz="3200" b="1" smtClean="0">
              <a:latin typeface="微软雅黑" pitchFamily="34" charset="-122"/>
              <a:ea typeface="微软雅黑" pitchFamily="34" charset="-122"/>
            </a:endParaRPr>
          </a:p>
        </p:txBody>
      </p:sp>
      <p:pic>
        <p:nvPicPr>
          <p:cNvPr id="9219" name="图表 222"/>
          <p:cNvPicPr>
            <a:picLocks noGrp="1" noChangeArrowheads="1"/>
          </p:cNvPicPr>
          <p:nvPr>
            <p:ph idx="1"/>
          </p:nvPr>
        </p:nvPicPr>
        <p:blipFill>
          <a:blip r:embed="rId2"/>
          <a:srcRect b="-31"/>
          <a:stretch>
            <a:fillRect/>
          </a:stretch>
        </p:blipFill>
        <p:spPr>
          <a:xfrm>
            <a:off x="1297110" y="1268414"/>
            <a:ext cx="8255847" cy="4105275"/>
          </a:xfrm>
          <a:noFill/>
        </p:spPr>
      </p:pic>
      <p:sp>
        <p:nvSpPr>
          <p:cNvPr id="9220" name="TextBox 4"/>
          <p:cNvSpPr txBox="1">
            <a:spLocks noChangeArrowheads="1"/>
          </p:cNvSpPr>
          <p:nvPr/>
        </p:nvSpPr>
        <p:spPr bwMode="auto">
          <a:xfrm>
            <a:off x="527009" y="5589588"/>
            <a:ext cx="7539562" cy="368300"/>
          </a:xfrm>
          <a:prstGeom prst="rect">
            <a:avLst/>
          </a:prstGeom>
          <a:noFill/>
          <a:ln w="9525">
            <a:noFill/>
            <a:miter lim="800000"/>
            <a:headEnd/>
            <a:tailEnd/>
          </a:ln>
        </p:spPr>
        <p:txBody>
          <a:bodyPr>
            <a:spAutoFit/>
          </a:bodyPr>
          <a:lstStyle/>
          <a:p>
            <a:r>
              <a:rPr lang="zh-CN" altLang="en-US"/>
              <a:t>资料来源：</a:t>
            </a:r>
            <a:r>
              <a:rPr lang="en-US" altLang="zh-CN"/>
              <a:t>2002</a:t>
            </a:r>
            <a:r>
              <a:rPr lang="zh-CN" altLang="en-US"/>
              <a:t>、</a:t>
            </a:r>
            <a:r>
              <a:rPr lang="en-US" altLang="zh-CN"/>
              <a:t>2012</a:t>
            </a:r>
            <a:r>
              <a:rPr lang="zh-CN" altLang="en-US"/>
              <a:t>中国居民营养与健康状况调查</a:t>
            </a:r>
          </a:p>
        </p:txBody>
      </p:sp>
      <p:pic>
        <p:nvPicPr>
          <p:cNvPr id="6146" name="Picture 2"/>
          <p:cNvPicPr>
            <a:picLocks noChangeAspect="1" noChangeArrowheads="1"/>
          </p:cNvPicPr>
          <p:nvPr/>
        </p:nvPicPr>
        <p:blipFill>
          <a:blip r:embed="rId3"/>
          <a:srcRect/>
          <a:stretch>
            <a:fillRect/>
          </a:stretch>
        </p:blipFill>
        <p:spPr bwMode="auto">
          <a:xfrm>
            <a:off x="413718" y="6237312"/>
            <a:ext cx="2600325" cy="409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zh-CN" altLang="en-US" sz="3200" b="1" smtClean="0">
                <a:latin typeface="微软雅黑" pitchFamily="34" charset="-122"/>
                <a:ea typeface="微软雅黑" pitchFamily="34" charset="-122"/>
              </a:rPr>
              <a:t>如何保持健康体重</a:t>
            </a:r>
            <a:endParaRPr lang="zh-CN" altLang="en-US" sz="3200" smtClean="0">
              <a:latin typeface="微软雅黑" pitchFamily="34" charset="-122"/>
              <a:ea typeface="微软雅黑" pitchFamily="34" charset="-122"/>
            </a:endParaRPr>
          </a:p>
        </p:txBody>
      </p:sp>
      <p:sp>
        <p:nvSpPr>
          <p:cNvPr id="11267" name="内容占位符 2"/>
          <p:cNvSpPr>
            <a:spLocks noGrp="1"/>
          </p:cNvSpPr>
          <p:nvPr>
            <p:ph idx="1"/>
          </p:nvPr>
        </p:nvSpPr>
        <p:spPr>
          <a:xfrm>
            <a:off x="625359" y="1557339"/>
            <a:ext cx="10953982" cy="3240087"/>
          </a:xfrm>
        </p:spPr>
        <p:txBody>
          <a:bodyPr/>
          <a:lstStyle/>
          <a:p>
            <a:r>
              <a:rPr lang="zh-CN" altLang="zh-CN" sz="2400" smtClean="0">
                <a:latin typeface="微软雅黑" pitchFamily="34" charset="-122"/>
                <a:ea typeface="微软雅黑" pitchFamily="34" charset="-122"/>
              </a:rPr>
              <a:t>在家里准备一台电子称（体重秤）。</a:t>
            </a:r>
            <a:endParaRPr lang="en-US" altLang="zh-CN" sz="2400" smtClean="0">
              <a:latin typeface="微软雅黑" pitchFamily="34" charset="-122"/>
              <a:ea typeface="微软雅黑" pitchFamily="34" charset="-122"/>
            </a:endParaRPr>
          </a:p>
          <a:p>
            <a:r>
              <a:rPr lang="zh-CN" altLang="zh-CN" sz="2400" smtClean="0">
                <a:latin typeface="微软雅黑" pitchFamily="34" charset="-122"/>
                <a:ea typeface="微软雅黑" pitchFamily="34" charset="-122"/>
              </a:rPr>
              <a:t>时常核查自己的</a:t>
            </a:r>
            <a:r>
              <a:rPr lang="en-US" altLang="zh-CN" sz="2400" smtClean="0">
                <a:latin typeface="微软雅黑" pitchFamily="34" charset="-122"/>
                <a:ea typeface="微软雅黑" pitchFamily="34" charset="-122"/>
              </a:rPr>
              <a:t>BMI</a:t>
            </a:r>
            <a:r>
              <a:rPr lang="zh-CN" altLang="zh-CN" sz="2400" smtClean="0">
                <a:latin typeface="微软雅黑" pitchFamily="34" charset="-122"/>
                <a:ea typeface="微软雅黑" pitchFamily="34" charset="-122"/>
              </a:rPr>
              <a:t>，以了解自己的体重在什么范围。</a:t>
            </a:r>
          </a:p>
          <a:p>
            <a:r>
              <a:rPr lang="zh-CN" altLang="zh-CN" sz="2400" smtClean="0">
                <a:latin typeface="微软雅黑" pitchFamily="34" charset="-122"/>
                <a:ea typeface="微软雅黑" pitchFamily="34" charset="-122"/>
              </a:rPr>
              <a:t>按照平衡膳食的模式准备自己和家人的食物</a:t>
            </a:r>
            <a:r>
              <a:rPr lang="zh-CN" altLang="en-US" sz="2400" smtClean="0">
                <a:latin typeface="微软雅黑" pitchFamily="34" charset="-122"/>
                <a:ea typeface="微软雅黑" pitchFamily="34" charset="-122"/>
              </a:rPr>
              <a:t>。</a:t>
            </a:r>
            <a:endParaRPr lang="zh-CN" altLang="zh-CN" sz="2400" smtClean="0">
              <a:latin typeface="微软雅黑" pitchFamily="34" charset="-122"/>
              <a:ea typeface="微软雅黑" pitchFamily="34" charset="-122"/>
            </a:endParaRPr>
          </a:p>
          <a:p>
            <a:r>
              <a:rPr lang="zh-CN" altLang="zh-CN" sz="2400" smtClean="0">
                <a:latin typeface="微软雅黑" pitchFamily="34" charset="-122"/>
                <a:ea typeface="微软雅黑" pitchFamily="34" charset="-122"/>
              </a:rPr>
              <a:t>注意膳食能量，不过量。</a:t>
            </a:r>
          </a:p>
          <a:p>
            <a:r>
              <a:rPr lang="zh-CN" altLang="zh-CN" sz="2400" smtClean="0">
                <a:latin typeface="微软雅黑" pitchFamily="34" charset="-122"/>
                <a:ea typeface="微软雅黑" pitchFamily="34" charset="-122"/>
              </a:rPr>
              <a:t>养成坚持运动的好习惯，在循序渐进中改善健康。</a:t>
            </a:r>
          </a:p>
          <a:p>
            <a:r>
              <a:rPr lang="zh-CN" altLang="zh-CN" sz="2400" smtClean="0">
                <a:latin typeface="微软雅黑" pitchFamily="34" charset="-122"/>
                <a:ea typeface="微软雅黑" pitchFamily="34" charset="-122"/>
              </a:rPr>
              <a:t>保持良好的作息和生活方式。</a:t>
            </a:r>
          </a:p>
          <a:p>
            <a:r>
              <a:rPr lang="zh-CN" altLang="zh-CN" sz="2400" smtClean="0">
                <a:latin typeface="微软雅黑" pitchFamily="34" charset="-122"/>
                <a:ea typeface="微软雅黑" pitchFamily="34" charset="-122"/>
              </a:rPr>
              <a:t>培养良好的心态，</a:t>
            </a:r>
            <a:r>
              <a:rPr lang="zh-CN" altLang="en-US" sz="2400" smtClean="0">
                <a:latin typeface="微软雅黑" pitchFamily="34" charset="-122"/>
                <a:ea typeface="微软雅黑" pitchFamily="34" charset="-122"/>
              </a:rPr>
              <a:t>乐于</a:t>
            </a:r>
            <a:r>
              <a:rPr lang="zh-CN" altLang="zh-CN" sz="2400" smtClean="0">
                <a:latin typeface="微软雅黑" pitchFamily="34" charset="-122"/>
                <a:ea typeface="微软雅黑" pitchFamily="34" charset="-122"/>
              </a:rPr>
              <a:t>分享健康心得</a:t>
            </a:r>
            <a:r>
              <a:rPr lang="zh-CN" altLang="en-US" sz="2400" smtClean="0">
                <a:latin typeface="微软雅黑" pitchFamily="34" charset="-122"/>
                <a:ea typeface="微软雅黑" pitchFamily="34" charset="-122"/>
              </a:rPr>
              <a:t>。</a:t>
            </a:r>
            <a:endParaRPr lang="zh-CN" altLang="zh-CN" sz="2400" smtClean="0">
              <a:latin typeface="微软雅黑" pitchFamily="34" charset="-122"/>
              <a:ea typeface="微软雅黑" pitchFamily="34" charset="-122"/>
            </a:endParaRPr>
          </a:p>
          <a:p>
            <a:endParaRPr lang="zh-CN" altLang="en-US" sz="2400" smtClean="0"/>
          </a:p>
        </p:txBody>
      </p:sp>
      <p:pic>
        <p:nvPicPr>
          <p:cNvPr id="11268" name="图片 9" descr="ideal-weight-scale"/>
          <p:cNvPicPr>
            <a:picLocks noChangeAspect="1" noChangeArrowheads="1"/>
          </p:cNvPicPr>
          <p:nvPr/>
        </p:nvPicPr>
        <p:blipFill>
          <a:blip r:embed="rId2"/>
          <a:srcRect/>
          <a:stretch>
            <a:fillRect/>
          </a:stretch>
        </p:blipFill>
        <p:spPr bwMode="auto">
          <a:xfrm>
            <a:off x="8793991" y="4076700"/>
            <a:ext cx="2497723" cy="1944688"/>
          </a:xfrm>
          <a:prstGeom prst="rect">
            <a:avLst/>
          </a:prstGeom>
          <a:noFill/>
          <a:ln w="9525">
            <a:noFill/>
            <a:miter lim="800000"/>
            <a:headEnd/>
            <a:tailEnd/>
          </a:ln>
        </p:spPr>
      </p:pic>
      <p:pic>
        <p:nvPicPr>
          <p:cNvPr id="7170" name="Picture 2"/>
          <p:cNvPicPr>
            <a:picLocks noChangeAspect="1" noChangeArrowheads="1"/>
          </p:cNvPicPr>
          <p:nvPr/>
        </p:nvPicPr>
        <p:blipFill>
          <a:blip r:embed="rId3"/>
          <a:srcRect/>
          <a:stretch>
            <a:fillRect/>
          </a:stretch>
        </p:blipFill>
        <p:spPr bwMode="auto">
          <a:xfrm>
            <a:off x="413718" y="6237312"/>
            <a:ext cx="2600325" cy="4095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a:xfrm>
            <a:off x="378556" y="188913"/>
            <a:ext cx="10953983" cy="592137"/>
          </a:xfrm>
        </p:spPr>
        <p:txBody>
          <a:bodyPr/>
          <a:lstStyle/>
          <a:p>
            <a:r>
              <a:rPr lang="zh-CN" altLang="en-US" sz="2800" b="1" smtClean="0">
                <a:latin typeface="微软雅黑" pitchFamily="34" charset="-122"/>
                <a:ea typeface="微软雅黑" pitchFamily="34" charset="-122"/>
              </a:rPr>
              <a:t>关键推荐</a:t>
            </a:r>
            <a:r>
              <a:rPr lang="en-US" altLang="zh-CN" sz="2800" b="1" smtClean="0">
                <a:latin typeface="微软雅黑" pitchFamily="34" charset="-122"/>
                <a:ea typeface="微软雅黑" pitchFamily="34" charset="-122"/>
              </a:rPr>
              <a:t>2</a:t>
            </a:r>
            <a:r>
              <a:rPr lang="zh-CN" altLang="en-US" sz="2800" b="1" smtClean="0">
                <a:latin typeface="微软雅黑" pitchFamily="34" charset="-122"/>
                <a:ea typeface="微软雅黑" pitchFamily="34" charset="-122"/>
              </a:rPr>
              <a:t>：食不过量，控制总能量摄入，保持能量平衡</a:t>
            </a:r>
          </a:p>
        </p:txBody>
      </p:sp>
      <p:sp>
        <p:nvSpPr>
          <p:cNvPr id="12291" name="内容占位符 2"/>
          <p:cNvSpPr>
            <a:spLocks noGrp="1"/>
          </p:cNvSpPr>
          <p:nvPr>
            <p:ph idx="1"/>
          </p:nvPr>
        </p:nvSpPr>
        <p:spPr>
          <a:xfrm>
            <a:off x="527009" y="2133600"/>
            <a:ext cx="11052332" cy="4154488"/>
          </a:xfrm>
        </p:spPr>
        <p:txBody>
          <a:bodyPr/>
          <a:lstStyle/>
          <a:p>
            <a:r>
              <a:rPr lang="zh-CN" altLang="zh-CN" sz="2800" smtClean="0">
                <a:latin typeface="微软雅黑" pitchFamily="34" charset="-122"/>
                <a:ea typeface="微软雅黑" pitchFamily="34" charset="-122"/>
              </a:rPr>
              <a:t>食不过量是指每天摄入的各种食物所提供的能量不超过人体所需要的能量。</a:t>
            </a:r>
            <a:endParaRPr lang="en-US" altLang="zh-CN" sz="2800" smtClean="0">
              <a:latin typeface="微软雅黑" pitchFamily="34" charset="-122"/>
              <a:ea typeface="微软雅黑" pitchFamily="34" charset="-122"/>
            </a:endParaRPr>
          </a:p>
          <a:p>
            <a:r>
              <a:rPr lang="zh-CN" altLang="zh-CN" sz="2800" smtClean="0">
                <a:latin typeface="微软雅黑" pitchFamily="34" charset="-122"/>
                <a:ea typeface="微软雅黑" pitchFamily="34" charset="-122"/>
              </a:rPr>
              <a:t>食物提供的能量不同， 如蔬菜是低能量食物，油、高脂肪的食物、肉等能量较高。</a:t>
            </a:r>
            <a:endParaRPr lang="en-US" altLang="zh-CN" sz="2800" smtClean="0">
              <a:latin typeface="微软雅黑" pitchFamily="34" charset="-122"/>
              <a:ea typeface="微软雅黑" pitchFamily="34" charset="-122"/>
            </a:endParaRPr>
          </a:p>
          <a:p>
            <a:r>
              <a:rPr lang="zh-CN" altLang="zh-CN" sz="2800" smtClean="0">
                <a:latin typeface="微软雅黑" pitchFamily="34" charset="-122"/>
                <a:ea typeface="微软雅黑" pitchFamily="34" charset="-122"/>
              </a:rPr>
              <a:t>食物不过量，需要合理搭配食物，既要保持能量也要保持营养素的平衡。</a:t>
            </a:r>
            <a:endParaRPr lang="en-US" altLang="zh-CN" sz="2800" smtClean="0">
              <a:latin typeface="微软雅黑" pitchFamily="34" charset="-122"/>
              <a:ea typeface="微软雅黑" pitchFamily="34" charset="-122"/>
            </a:endParaRPr>
          </a:p>
          <a:p>
            <a:r>
              <a:rPr lang="zh-CN" altLang="zh-CN" sz="2800" smtClean="0">
                <a:latin typeface="微软雅黑" pitchFamily="34" charset="-122"/>
                <a:ea typeface="微软雅黑" pitchFamily="34" charset="-122"/>
              </a:rPr>
              <a:t>正常生理状态下，食欲可以有效地控制进食量，保持健康的体重</a:t>
            </a:r>
          </a:p>
        </p:txBody>
      </p:sp>
      <p:pic>
        <p:nvPicPr>
          <p:cNvPr id="8194" name="Picture 2"/>
          <p:cNvPicPr>
            <a:picLocks noChangeAspect="1" noChangeArrowheads="1"/>
          </p:cNvPicPr>
          <p:nvPr/>
        </p:nvPicPr>
        <p:blipFill>
          <a:blip r:embed="rId2"/>
          <a:srcRect/>
          <a:stretch>
            <a:fillRect/>
          </a:stretch>
        </p:blipFill>
        <p:spPr bwMode="auto">
          <a:xfrm>
            <a:off x="341710" y="6237312"/>
            <a:ext cx="2600325" cy="4095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xyy">
  <a:themeElements>
    <a:clrScheme name="gxyy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gxyy">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gxyy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gxyy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gxyy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gxyy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gxyy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gxyy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gxyy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gxyy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AEA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TotalTime>
  <Pages>0</Pages>
  <Words>1537</Words>
  <Characters>0</Characters>
  <Application>Microsoft Office PowerPoint</Application>
  <DocSecurity>0</DocSecurity>
  <PresentationFormat>自定义</PresentationFormat>
  <Lines>0</Lines>
  <Paragraphs>175</Paragraphs>
  <Slides>19</Slides>
  <Notes>0</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gxyy</vt:lpstr>
      <vt:lpstr>幻灯片 1</vt:lpstr>
      <vt:lpstr>提纲</vt:lpstr>
      <vt:lpstr>为什么强调吃动平衡</vt:lpstr>
      <vt:lpstr>关键推荐</vt:lpstr>
      <vt:lpstr>推荐1：各年龄段人群都应天天运动、保持健康体重</vt:lpstr>
      <vt:lpstr>如何判断体重</vt:lpstr>
      <vt:lpstr>中国居民超重和肥胖变化趋势（2002-2012）</vt:lpstr>
      <vt:lpstr>如何保持健康体重</vt:lpstr>
      <vt:lpstr>关键推荐2：食不过量，控制总能量摄入，保持能量平衡</vt:lpstr>
      <vt:lpstr>每天需要吃多少食物</vt:lpstr>
      <vt:lpstr>如何做到食不过量</vt:lpstr>
      <vt:lpstr>关键推荐3：坚持日常身体活动，每周至少进行5天中等强度身体活动，累计150分钟以上；主动身体活动最好每天6000步</vt:lpstr>
      <vt:lpstr>运动强度的判断 </vt:lpstr>
      <vt:lpstr>关键推荐3： 主动身体活动最好每天6000步</vt:lpstr>
      <vt:lpstr>运动多样化 </vt:lpstr>
      <vt:lpstr>关键推荐4：减少久坐时间，每小时起来动一动</vt:lpstr>
      <vt:lpstr>我国成人体育锻炼情况</vt:lpstr>
      <vt:lpstr>运动对健康的益处</vt:lpstr>
      <vt:lpstr>幻灯片 19</vt:lpstr>
    </vt:vector>
  </TitlesOfParts>
  <Company>MC SYSTEM</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单击此处添加标题文字</dc:title>
  <dc:creator>semir</dc:creator>
  <cp:lastModifiedBy>徼晓菲</cp:lastModifiedBy>
  <cp:revision>111</cp:revision>
  <dcterms:created xsi:type="dcterms:W3CDTF">2009-07-21T03:05:13Z</dcterms:created>
  <dcterms:modified xsi:type="dcterms:W3CDTF">2017-04-07T09:03:31Z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2052-9.1.0.4715</vt:lpwstr>
  </property>
</Properties>
</file>