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19" r:id="rId2"/>
    <p:sldId id="381" r:id="rId3"/>
    <p:sldId id="354" r:id="rId4"/>
    <p:sldId id="353" r:id="rId5"/>
    <p:sldId id="374" r:id="rId6"/>
    <p:sldId id="361" r:id="rId7"/>
    <p:sldId id="357" r:id="rId8"/>
    <p:sldId id="378" r:id="rId9"/>
    <p:sldId id="351" r:id="rId10"/>
    <p:sldId id="352" r:id="rId11"/>
    <p:sldId id="366" r:id="rId12"/>
    <p:sldId id="373" r:id="rId13"/>
    <p:sldId id="320" r:id="rId14"/>
  </p:sldIdLst>
  <p:sldSz cx="12204700" cy="6858000"/>
  <p:notesSz cx="7099300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EB4FA"/>
    <a:srgbClr val="FDEEB7"/>
    <a:srgbClr val="FF3399"/>
    <a:srgbClr val="FBA3BE"/>
    <a:srgbClr val="FED6F3"/>
    <a:srgbClr val="F92BCD"/>
    <a:srgbClr val="C41AC4"/>
    <a:srgbClr val="C98D15"/>
    <a:srgbClr val="D848DB"/>
    <a:srgbClr val="1C1C1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79" autoAdjust="0"/>
    <p:restoredTop sz="90353" autoAdjust="0"/>
  </p:normalViewPr>
  <p:slideViewPr>
    <p:cSldViewPr>
      <p:cViewPr varScale="1">
        <p:scale>
          <a:sx n="85" d="100"/>
          <a:sy n="85" d="100"/>
        </p:scale>
        <p:origin x="-384" y="-78"/>
      </p:cViewPr>
      <p:guideLst>
        <p:guide orient="horz" pos="2614"/>
        <p:guide orient="horz" pos="391"/>
        <p:guide orient="horz" pos="3961"/>
        <p:guide orient="horz" pos="210"/>
        <p:guide pos="7294"/>
        <p:guide pos="3844"/>
        <p:guide pos="39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452"/>
    </p:cViewPr>
  </p:sorterViewPr>
  <p:notesViewPr>
    <p:cSldViewPr>
      <p:cViewPr varScale="1">
        <p:scale>
          <a:sx n="61" d="100"/>
          <a:sy n="61" d="100"/>
        </p:scale>
        <p:origin x="-3378" y="-78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222"/>
          </a:xfrm>
          <a:prstGeom prst="rect">
            <a:avLst/>
          </a:prstGeom>
        </p:spPr>
        <p:txBody>
          <a:bodyPr vert="horz" lIns="94750" tIns="47376" rIns="94750" bIns="47376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756"/>
            <a:ext cx="3077137" cy="512222"/>
          </a:xfrm>
          <a:prstGeom prst="rect">
            <a:avLst/>
          </a:prstGeom>
        </p:spPr>
        <p:txBody>
          <a:bodyPr vert="horz" lIns="94750" tIns="47376" rIns="94750" bIns="47376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5480" cy="51058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4750" tIns="47376" rIns="94750" bIns="47376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505" y="0"/>
            <a:ext cx="3077137" cy="51058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4750" tIns="47376" rIns="94750" bIns="47376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34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33350" y="765175"/>
            <a:ext cx="683260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599" y="4860378"/>
            <a:ext cx="5680104" cy="460672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4750" tIns="47376" rIns="94750" bIns="473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noProof="0" smtClean="0"/>
              <a:t>单击此处编辑母版文本样式</a:t>
            </a:r>
          </a:p>
          <a:p>
            <a:pPr lvl="1"/>
            <a:r>
              <a:rPr lang="zh-CN" altLang="zh-CN" noProof="0" smtClean="0"/>
              <a:t>第二级</a:t>
            </a:r>
          </a:p>
          <a:p>
            <a:pPr lvl="2"/>
            <a:r>
              <a:rPr lang="zh-CN" altLang="zh-CN" noProof="0" smtClean="0"/>
              <a:t>第三级</a:t>
            </a:r>
          </a:p>
          <a:p>
            <a:pPr lvl="3"/>
            <a:r>
              <a:rPr lang="zh-CN" altLang="zh-CN" noProof="0" smtClean="0"/>
              <a:t>第四级</a:t>
            </a:r>
          </a:p>
          <a:p>
            <a:pPr lvl="4"/>
            <a:r>
              <a:rPr lang="zh-CN" altLang="zh-CN" noProof="0" smtClean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756"/>
            <a:ext cx="3075480" cy="51222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4750" tIns="47376" rIns="94750" bIns="47376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505" y="9720756"/>
            <a:ext cx="3077137" cy="51222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4750" tIns="47376" rIns="94750" bIns="473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charset="0"/>
              <a:buNone/>
              <a:defRPr sz="1200" i="0"/>
            </a:lvl1pPr>
          </a:lstStyle>
          <a:p>
            <a:pPr>
              <a:defRPr/>
            </a:pPr>
            <a:fld id="{78583CAB-7437-410A-B049-1333472AF11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16BCF-2829-495C-9B55-D4C7DD1A63F7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solidFill>
              <a:srgbClr val="000000"/>
            </a:solidFill>
          </a:ln>
        </p:spPr>
      </p:sp>
      <p:sp>
        <p:nvSpPr>
          <p:cNvPr id="99331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 anchor="t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99332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5" y="9721107"/>
            <a:ext cx="3076363" cy="51173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fld id="{09515B15-5E88-4419-9E1C-EB6110C45B9E}" type="slidenum">
              <a:rPr lang="en-US" altLang="en-US"/>
              <a:pPr>
                <a:buFontTx/>
                <a:buNone/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583CAB-7437-410A-B049-1333472AF114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583CAB-7437-410A-B049-1333472AF114}" type="slidenum">
              <a:rPr lang="en-US" altLang="zh-CN" smtClean="0"/>
              <a:pPr>
                <a:defRPr/>
              </a:pPr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/>
      </p:sp>
      <p:sp>
        <p:nvSpPr>
          <p:cNvPr id="98307" name="文本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endParaRPr lang="zh-CN" altLang="en-US" dirty="0" smtClean="0"/>
          </a:p>
        </p:txBody>
      </p:sp>
      <p:sp>
        <p:nvSpPr>
          <p:cNvPr id="98308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fld id="{0BC6763A-0389-42C2-8A3C-28BD611299FA}" type="slidenum">
              <a:rPr lang="en-US" altLang="en-US"/>
              <a:pPr>
                <a:buFontTx/>
                <a:buNone/>
              </a:pPr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solidFill>
              <a:srgbClr val="000000"/>
            </a:solidFill>
          </a:ln>
        </p:spPr>
      </p:sp>
      <p:sp>
        <p:nvSpPr>
          <p:cNvPr id="99331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 anchor="t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99332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5" y="9721107"/>
            <a:ext cx="3076363" cy="51173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fld id="{09515B15-5E88-4419-9E1C-EB6110C45B9E}" type="slidenum">
              <a:rPr lang="en-US" altLang="en-US"/>
              <a:pPr>
                <a:buFontTx/>
                <a:buNone/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5588" y="1122363"/>
            <a:ext cx="915352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5588" y="3602038"/>
            <a:ext cx="915352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4CD78FC7-F3C4-469F-9710-4B2CFC63A4E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D8BF1263-6FE3-4EDA-B682-302EF398AC4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42052" y="315914"/>
            <a:ext cx="2737582" cy="59721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5068" y="315914"/>
            <a:ext cx="8013572" cy="59721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198FEB20-B5C7-4B14-B6B2-06C8E214CD1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F5F234A0-AF63-4672-B084-6FEC1ECAE49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2717" y="1709738"/>
            <a:ext cx="1052655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2717" y="4589464"/>
            <a:ext cx="10526554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3EBE772F-A33F-4437-9103-0358AA1FBCF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5069" y="1125538"/>
            <a:ext cx="5375576" cy="51625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4056" y="1125538"/>
            <a:ext cx="5375578" cy="51625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A835FCF8-C720-4928-AFF4-6152B58ECDB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1193" y="365126"/>
            <a:ext cx="10526554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1193" y="1681163"/>
            <a:ext cx="516368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1193" y="2505075"/>
            <a:ext cx="5163689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8629" y="1681163"/>
            <a:ext cx="51891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8629" y="2505075"/>
            <a:ext cx="51891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F4FEECC5-D78A-4F0B-A280-CEF64140DED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F4F385E7-14AA-4F4A-9DA4-B1B5AD3DA98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09C2DA7F-A554-4110-8ECC-D555F162B33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1193" y="457200"/>
            <a:ext cx="393686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9117" y="987426"/>
            <a:ext cx="6178629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1193" y="2057400"/>
            <a:ext cx="393686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0063537C-21B6-42E8-A054-89E3AF11E19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1193" y="457200"/>
            <a:ext cx="393686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9117" y="987426"/>
            <a:ext cx="6178629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1193" y="2057400"/>
            <a:ext cx="393686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5C129AF8-524F-4510-95EA-4B62819EF8E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g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" y="0"/>
            <a:ext cx="12253435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625068" y="6288088"/>
            <a:ext cx="1854012" cy="349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DDDDDD"/>
              </a:gs>
            </a:gsLst>
            <a:lin ang="0" scaled="1"/>
          </a:gradFill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de-DE" altLang="en-US" sz="1400" b="1" i="0" smtClean="0"/>
              <a:t>LOGO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5068" y="1125538"/>
            <a:ext cx="10954566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单击此处编辑母版文本样式</a:t>
            </a:r>
          </a:p>
          <a:p>
            <a:pPr lvl="1"/>
            <a:r>
              <a:rPr lang="zh-CN" altLang="zh-CN" smtClean="0"/>
              <a:t>第二级</a:t>
            </a:r>
          </a:p>
          <a:p>
            <a:pPr lvl="2"/>
            <a:r>
              <a:rPr lang="zh-CN" altLang="zh-CN" smtClean="0"/>
              <a:t>第三级</a:t>
            </a:r>
          </a:p>
          <a:p>
            <a:pPr lvl="3"/>
            <a:r>
              <a:rPr lang="zh-CN" altLang="zh-CN" smtClean="0"/>
              <a:t>第四级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57817" y="6453188"/>
            <a:ext cx="1921817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charset="0"/>
              <a:buNone/>
              <a:defRPr sz="1000" b="1"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A45CBA2C-C06E-4872-8123-7C3C5E6AF01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30" name="Rectangle 27"/>
          <p:cNvSpPr>
            <a:spLocks noGrp="1" noChangeArrowheads="1"/>
          </p:cNvSpPr>
          <p:nvPr>
            <p:ph type="title"/>
          </p:nvPr>
        </p:nvSpPr>
        <p:spPr bwMode="auto">
          <a:xfrm>
            <a:off x="625068" y="315913"/>
            <a:ext cx="10954566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g.cnsoc.org/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1"/>
          <p:cNvSpPr>
            <a:spLocks noChangeArrowheads="1"/>
          </p:cNvSpPr>
          <p:nvPr/>
        </p:nvSpPr>
        <p:spPr bwMode="auto">
          <a:xfrm>
            <a:off x="0" y="0"/>
            <a:ext cx="12397518" cy="685800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zh-CN" altLang="en-US" dirty="0"/>
          </a:p>
        </p:txBody>
      </p:sp>
      <p:grpSp>
        <p:nvGrpSpPr>
          <p:cNvPr id="2055" name="组合 4"/>
          <p:cNvGrpSpPr>
            <a:grpSpLocks/>
          </p:cNvGrpSpPr>
          <p:nvPr/>
        </p:nvGrpSpPr>
        <p:grpSpPr bwMode="auto">
          <a:xfrm>
            <a:off x="0" y="1340768"/>
            <a:ext cx="12397518" cy="4896543"/>
            <a:chOff x="-36512" y="1700610"/>
            <a:chExt cx="9289032" cy="3890019"/>
          </a:xfrm>
        </p:grpSpPr>
        <p:sp>
          <p:nvSpPr>
            <p:cNvPr id="3" name="矩形 2"/>
            <p:cNvSpPr/>
            <p:nvPr/>
          </p:nvSpPr>
          <p:spPr bwMode="auto">
            <a:xfrm>
              <a:off x="-36512" y="1844824"/>
              <a:ext cx="9289032" cy="3600871"/>
            </a:xfrm>
            <a:prstGeom prst="rect">
              <a:avLst/>
            </a:prstGeom>
            <a:gradFill flip="none" rotWithShape="1">
              <a:gsLst>
                <a:gs pos="100000">
                  <a:srgbClr val="92D050"/>
                </a:gs>
                <a:gs pos="0">
                  <a:srgbClr val="AEDF41"/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4" name="矩形 3"/>
            <p:cNvSpPr/>
            <p:nvPr/>
          </p:nvSpPr>
          <p:spPr bwMode="auto">
            <a:xfrm>
              <a:off x="-36512" y="1700610"/>
              <a:ext cx="9289032" cy="144427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5000"/>
                    <a:lumOff val="95000"/>
                  </a:schemeClr>
                </a:gs>
                <a:gs pos="100000">
                  <a:schemeClr val="accent4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7" name="矩形 6"/>
            <p:cNvSpPr/>
            <p:nvPr/>
          </p:nvSpPr>
          <p:spPr bwMode="auto">
            <a:xfrm>
              <a:off x="-36512" y="5446202"/>
              <a:ext cx="9289032" cy="144427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5000"/>
                    <a:lumOff val="95000"/>
                  </a:schemeClr>
                </a:gs>
                <a:gs pos="100000">
                  <a:schemeClr val="accent4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Arial" panose="020B0604020202020204" pitchFamily="34" charset="0"/>
              </a:endParaRPr>
            </a:p>
          </p:txBody>
        </p:sp>
      </p:grpSp>
      <p:pic>
        <p:nvPicPr>
          <p:cNvPr id="2056" name="图片 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38854" y="5336512"/>
            <a:ext cx="1565846" cy="152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标题 1"/>
          <p:cNvSpPr txBox="1">
            <a:spLocks/>
          </p:cNvSpPr>
          <p:nvPr/>
        </p:nvSpPr>
        <p:spPr>
          <a:xfrm>
            <a:off x="413718" y="1700808"/>
            <a:ext cx="11256580" cy="1592316"/>
          </a:xfrm>
          <a:prstGeom prst="rect">
            <a:avLst/>
          </a:prstGeom>
        </p:spPr>
        <p:txBody>
          <a:bodyPr rtlCol="0" anchor="ctr">
            <a:noAutofit/>
          </a:bodyPr>
          <a:lstStyle/>
          <a:p>
            <a:pPr algn="ctr" eaLnBrk="1" hangingPunct="1">
              <a:spcAft>
                <a:spcPts val="0"/>
              </a:spcAft>
              <a:defRPr/>
            </a:pPr>
            <a:r>
              <a:rPr lang="en-US" altLang="zh-CN" sz="6000" b="1" i="0" dirty="0" smtClean="0">
                <a:latin typeface="隶书" charset="0"/>
                <a:ea typeface="隶书" charset="0"/>
              </a:rPr>
              <a:t>《</a:t>
            </a:r>
            <a:r>
              <a:rPr lang="zh-CN" altLang="en-US" sz="6000" b="1" i="0" dirty="0" smtClean="0">
                <a:latin typeface="隶书" charset="0"/>
                <a:ea typeface="隶书" charset="0"/>
              </a:rPr>
              <a:t>中国居民膳食指南</a:t>
            </a:r>
            <a:r>
              <a:rPr lang="zh-CN" altLang="en-US" sz="4800" b="1" i="0" dirty="0" smtClean="0">
                <a:latin typeface="隶书" charset="0"/>
                <a:ea typeface="隶书" charset="0"/>
              </a:rPr>
              <a:t>（</a:t>
            </a:r>
            <a:r>
              <a:rPr lang="en-US" altLang="zh-CN" sz="4800" b="1" i="0" dirty="0" smtClean="0">
                <a:latin typeface="隶书" charset="0"/>
                <a:ea typeface="隶书" charset="0"/>
              </a:rPr>
              <a:t>2016</a:t>
            </a:r>
            <a:r>
              <a:rPr lang="zh-CN" altLang="en-US" sz="4800" b="1" i="0" dirty="0" smtClean="0">
                <a:latin typeface="隶书" charset="0"/>
                <a:ea typeface="隶书" charset="0"/>
              </a:rPr>
              <a:t>）</a:t>
            </a:r>
            <a:r>
              <a:rPr lang="en-US" altLang="zh-CN" sz="6000" b="1" i="0" dirty="0" smtClean="0">
                <a:latin typeface="隶书" charset="0"/>
                <a:ea typeface="隶书" charset="0"/>
              </a:rPr>
              <a:t>》</a:t>
            </a:r>
          </a:p>
        </p:txBody>
      </p:sp>
      <p:sp>
        <p:nvSpPr>
          <p:cNvPr id="14" name="副标题 2"/>
          <p:cNvSpPr txBox="1">
            <a:spLocks/>
          </p:cNvSpPr>
          <p:nvPr/>
        </p:nvSpPr>
        <p:spPr>
          <a:xfrm>
            <a:off x="2744764" y="4929198"/>
            <a:ext cx="6912768" cy="950354"/>
          </a:xfrm>
          <a:prstGeom prst="rect">
            <a:avLst/>
          </a:prstGeom>
        </p:spPr>
        <p:txBody>
          <a:bodyPr rtlCol="0">
            <a:normAutofit fontScale="85000" lnSpcReduction="20000"/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ctr" eaLnBrk="1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zh-CN" altLang="en-US" sz="3600" b="1" i="0" dirty="0" smtClean="0"/>
              <a:t>膳食指南</a:t>
            </a:r>
            <a:r>
              <a:rPr lang="en-US" altLang="zh-CN" sz="3600" b="1" i="0" dirty="0" smtClean="0"/>
              <a:t>2016</a:t>
            </a:r>
            <a:r>
              <a:rPr lang="zh-CN" altLang="en-US" sz="3600" b="1" i="0" dirty="0" smtClean="0"/>
              <a:t>修订专家委员会</a:t>
            </a:r>
            <a:endParaRPr lang="en-US" altLang="zh-CN" sz="3600" b="1" i="0" dirty="0" smtClean="0"/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887508" y="3286124"/>
            <a:ext cx="86757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hangingPunct="1">
              <a:spcAft>
                <a:spcPts val="0"/>
              </a:spcAft>
              <a:defRPr/>
            </a:pPr>
            <a:r>
              <a:rPr lang="zh-CN" altLang="en-US" sz="4000" b="1" i="0" dirty="0" smtClean="0">
                <a:latin typeface="微软雅黑" pitchFamily="34" charset="-122"/>
                <a:ea typeface="微软雅黑" pitchFamily="34" charset="-122"/>
              </a:rPr>
              <a:t>核心推荐三 ：</a:t>
            </a:r>
            <a:r>
              <a:rPr lang="zh-CN" altLang="zh-CN" sz="4000" b="1" i="0" dirty="0" smtClean="0">
                <a:latin typeface="微软雅黑" pitchFamily="34" charset="-122"/>
                <a:ea typeface="微软雅黑" pitchFamily="34" charset="-122"/>
              </a:rPr>
              <a:t>多吃蔬果、奶类、大豆</a:t>
            </a:r>
            <a:endParaRPr lang="zh-CN" altLang="en-US" sz="4000" b="1" i="0" dirty="0" smtClean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7" name="Picture 5" descr="图片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869225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文本框 3"/>
          <p:cNvSpPr txBox="1"/>
          <p:nvPr/>
        </p:nvSpPr>
        <p:spPr>
          <a:xfrm>
            <a:off x="1997894" y="0"/>
            <a:ext cx="756084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000" b="1" i="0" spc="300" dirty="0" smtClean="0">
                <a:latin typeface="黑体" pitchFamily="2" charset="-122"/>
                <a:ea typeface="黑体" pitchFamily="2" charset="-122"/>
                <a:cs typeface="FZZongYi-M05S"/>
              </a:rPr>
              <a:t>健康中国行</a:t>
            </a:r>
            <a:r>
              <a:rPr kumimoji="1" lang="en-US" altLang="zh-CN" sz="3000" b="1" i="0" spc="300" dirty="0" smtClean="0">
                <a:latin typeface="黑体" pitchFamily="2" charset="-122"/>
                <a:ea typeface="黑体" pitchFamily="2" charset="-122"/>
                <a:cs typeface="FZZongYi-M05S"/>
              </a:rPr>
              <a:t>·</a:t>
            </a:r>
            <a:r>
              <a:rPr kumimoji="1" lang="zh-CN" altLang="en-US" sz="3000" b="1" i="0" spc="300" dirty="0" smtClean="0">
                <a:latin typeface="黑体" pitchFamily="2" charset="-122"/>
                <a:ea typeface="黑体" pitchFamily="2" charset="-122"/>
                <a:cs typeface="FZZongYi-M05S"/>
              </a:rPr>
              <a:t>合理膳食</a:t>
            </a:r>
            <a:endParaRPr kumimoji="1" lang="en-US" altLang="zh-CN" sz="3000" b="1" i="0" spc="300" dirty="0" smtClean="0">
              <a:latin typeface="黑体" pitchFamily="2" charset="-122"/>
              <a:ea typeface="黑体" pitchFamily="2" charset="-122"/>
              <a:cs typeface="FZZongYi-M05S"/>
            </a:endParaRPr>
          </a:p>
          <a:p>
            <a:endParaRPr kumimoji="1" lang="en-US" altLang="zh-CN" sz="1000" b="1" i="0" spc="300" dirty="0" smtClean="0">
              <a:latin typeface="楷体_GB2312" pitchFamily="49" charset="-122"/>
              <a:ea typeface="楷体_GB2312" pitchFamily="49" charset="-122"/>
              <a:cs typeface="FZZongYi-M05S"/>
            </a:endParaRPr>
          </a:p>
          <a:p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主办单位：国家卫生和计划生育委员会</a:t>
            </a:r>
          </a:p>
          <a:p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承办单位：中国健康教育中心</a:t>
            </a:r>
          </a:p>
          <a:p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技术支持：中国疾病预防控制中心营养与健康所、北京大学公卫学院营养与食品卫生系</a:t>
            </a:r>
            <a:endParaRPr kumimoji="1" lang="en-US" altLang="zh-CN" sz="1200" i="0" spc="300" dirty="0" smtClean="0">
              <a:latin typeface="楷体_GB2312" pitchFamily="49" charset="-122"/>
              <a:ea typeface="楷体_GB2312" pitchFamily="49" charset="-122"/>
              <a:cs typeface="FZZongYi-M05S"/>
            </a:endParaRPr>
          </a:p>
          <a:p>
            <a:r>
              <a:rPr kumimoji="1" lang="en-US" altLang="zh-CN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         </a:t>
            </a:r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中国营养学会、中国学生营养与健康促进会</a:t>
            </a:r>
          </a:p>
          <a:p>
            <a:endParaRPr kumimoji="1" lang="zh-CN" altLang="en-US" sz="3000" b="1" spc="300" dirty="0">
              <a:latin typeface="楷体_GB2312" pitchFamily="49" charset="-122"/>
              <a:ea typeface="楷体_GB2312" pitchFamily="49" charset="-122"/>
              <a:cs typeface="FZZongYi-M05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269702" y="1620633"/>
            <a:ext cx="3888432" cy="5183150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 i="0" dirty="0" smtClean="0">
                <a:latin typeface="微软雅黑" pitchFamily="34" charset="-122"/>
                <a:ea typeface="微软雅黑" pitchFamily="34" charset="-122"/>
              </a:rPr>
              <a:t>奶类</a:t>
            </a:r>
            <a:r>
              <a:rPr lang="en-US" altLang="zh-CN" sz="2800" b="1" i="0" dirty="0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市场上常见的</a:t>
            </a:r>
            <a:r>
              <a:rPr lang="zh-CN" altLang="en-US" sz="2400" i="0" dirty="0" smtClean="0">
                <a:latin typeface="微软雅黑" pitchFamily="34" charset="-122"/>
                <a:ea typeface="微软雅黑" pitchFamily="34" charset="-122"/>
              </a:rPr>
              <a:t>奶制品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主要有液态奶、酸奶、奶酪、奶粉等。奶类提供优质蛋白质、维生素</a:t>
            </a:r>
            <a:r>
              <a:rPr lang="en-US" altLang="zh-CN" sz="2400" i="0" dirty="0" smtClean="0">
                <a:latin typeface="微软雅黑" pitchFamily="34" charset="-122"/>
                <a:ea typeface="微软雅黑" pitchFamily="34" charset="-122"/>
              </a:rPr>
              <a:t>B2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和钙。牛奶中蛋白质含量平均为</a:t>
            </a:r>
            <a:r>
              <a:rPr lang="en-US" altLang="zh-CN" sz="2400" i="0" dirty="0" smtClean="0">
                <a:latin typeface="微软雅黑" pitchFamily="34" charset="-122"/>
                <a:ea typeface="微软雅黑" pitchFamily="34" charset="-122"/>
              </a:rPr>
              <a:t>3%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，其必需氨基酸比例符合人体需要，属于优质蛋白质。脂肪含量约为</a:t>
            </a:r>
            <a:r>
              <a:rPr lang="en-US" altLang="zh-CN" sz="2400" i="0" dirty="0" smtClean="0">
                <a:latin typeface="微软雅黑" pitchFamily="34" charset="-122"/>
                <a:ea typeface="微软雅黑" pitchFamily="34" charset="-122"/>
              </a:rPr>
              <a:t>3%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～</a:t>
            </a:r>
            <a:r>
              <a:rPr lang="en-US" altLang="zh-CN" sz="2400" i="0" dirty="0" smtClean="0">
                <a:latin typeface="微软雅黑" pitchFamily="34" charset="-122"/>
                <a:ea typeface="微软雅黑" pitchFamily="34" charset="-122"/>
              </a:rPr>
              <a:t>4%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400" i="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zh-CN" altLang="zh-CN" sz="2800" i="0" dirty="0"/>
          </a:p>
        </p:txBody>
      </p:sp>
      <p:pic>
        <p:nvPicPr>
          <p:cNvPr id="6" name="图片 5" descr="201551111171393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2830" y="0"/>
            <a:ext cx="1781870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 txBox="1">
            <a:spLocks noChangeArrowheads="1"/>
          </p:cNvSpPr>
          <p:nvPr/>
        </p:nvSpPr>
        <p:spPr bwMode="auto">
          <a:xfrm>
            <a:off x="341710" y="0"/>
            <a:ext cx="8424936" cy="882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隶书" pitchFamily="49" charset="-122"/>
                <a:ea typeface="+mj-ea"/>
                <a:cs typeface="Times New Roman" pitchFamily="18" charset="0"/>
              </a:rPr>
              <a:t>奶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隶书" pitchFamily="49" charset="-122"/>
                <a:ea typeface="+mj-ea"/>
                <a:cs typeface="Times New Roman" pitchFamily="18" charset="0"/>
              </a:rPr>
              <a:t>的营养特点</a:t>
            </a:r>
            <a:endParaRPr kumimoji="0" lang="zh-CN" altLang="en-US" sz="5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4302151" y="1857364"/>
          <a:ext cx="7902549" cy="4023232"/>
        </p:xfrm>
        <a:graphic>
          <a:graphicData uri="http://schemas.openxmlformats.org/drawingml/2006/table">
            <a:tbl>
              <a:tblPr/>
              <a:tblGrid>
                <a:gridCol w="2077015"/>
                <a:gridCol w="1350060"/>
                <a:gridCol w="1404458"/>
                <a:gridCol w="1498418"/>
                <a:gridCol w="1572598"/>
              </a:tblGrid>
              <a:tr h="3559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sz="2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营养素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sz="2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每100ml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300ml</a:t>
                      </a:r>
                      <a:endParaRPr lang="zh-CN" sz="2400" b="0" i="0" u="none" strike="noStrike" dirty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%RNI </a:t>
                      </a:r>
                      <a:endParaRPr lang="zh-CN" sz="24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70288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成年女性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成年男性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702881">
                <a:tc>
                  <a:txBody>
                    <a:bodyPr/>
                    <a:lstStyle/>
                    <a:p>
                      <a:pPr algn="l" fontAlgn="ctr"/>
                      <a:r>
                        <a:rPr lang="zh-CN" sz="2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蛋白质（g）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endParaRPr lang="zh-CN" sz="2400" b="0" i="0" u="none" strike="noStrike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9</a:t>
                      </a:r>
                      <a:endParaRPr lang="zh-CN" sz="2400" b="0" i="0" u="none" strike="noStrike" dirty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16%</a:t>
                      </a:r>
                      <a:endParaRPr lang="zh-CN" sz="2400" b="0" i="0" u="none" strike="noStrike" dirty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14%</a:t>
                      </a:r>
                      <a:endParaRPr lang="zh-CN" sz="2400" b="0" i="0" u="none" strike="noStrike" dirty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12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维生素B2（mg)</a:t>
                      </a:r>
                      <a:endParaRPr lang="zh-CN" sz="2400" b="0" i="0" u="none" strike="noStrike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0.14</a:t>
                      </a:r>
                      <a:endParaRPr lang="zh-CN" sz="2400" b="0" i="0" u="none" strike="noStrike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0.42</a:t>
                      </a:r>
                      <a:endParaRPr lang="zh-CN" sz="2400" b="0" i="0" u="none" strike="noStrike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35%</a:t>
                      </a:r>
                      <a:endParaRPr lang="zh-CN" sz="2400" b="0" i="0" u="none" strike="noStrike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30%</a:t>
                      </a:r>
                      <a:endParaRPr lang="zh-CN" sz="2400" b="0" i="0" u="none" strike="noStrike" dirty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559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Ca（mg)</a:t>
                      </a:r>
                      <a:endParaRPr lang="zh-CN" sz="2400" b="0" i="0" u="none" strike="noStrike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104</a:t>
                      </a:r>
                      <a:endParaRPr lang="zh-CN" sz="2400" b="0" i="0" u="none" strike="noStrike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312</a:t>
                      </a:r>
                      <a:endParaRPr lang="zh-CN" sz="2400" b="0" i="0" u="none" strike="noStrike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39%</a:t>
                      </a:r>
                      <a:endParaRPr lang="zh-CN" sz="2400" b="0" i="0" u="none" strike="noStrike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39%</a:t>
                      </a:r>
                      <a:endParaRPr lang="zh-CN" sz="2400" b="0" i="0" u="none" strike="noStrike" dirty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59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Mg（mg)</a:t>
                      </a:r>
                      <a:endParaRPr lang="zh-CN" sz="2400" b="0" i="0" u="none" strike="noStrike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11</a:t>
                      </a:r>
                      <a:endParaRPr lang="zh-CN" sz="2400" b="0" i="0" u="none" strike="noStrike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33</a:t>
                      </a:r>
                      <a:endParaRPr lang="zh-CN" sz="2400" b="0" i="0" u="none" strike="noStrike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10%</a:t>
                      </a:r>
                      <a:endParaRPr lang="zh-CN" sz="2400" b="0" i="0" u="none" strike="noStrike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10%</a:t>
                      </a:r>
                      <a:endParaRPr lang="zh-CN" sz="2400" b="0" i="0" u="none" strike="noStrike" dirty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559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Zn（mg)</a:t>
                      </a:r>
                      <a:endParaRPr lang="zh-CN" sz="2400" b="0" i="0" u="none" strike="noStrike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0.42</a:t>
                      </a:r>
                      <a:endParaRPr lang="zh-CN" sz="2400" b="0" i="0" u="none" strike="noStrike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1.26</a:t>
                      </a:r>
                      <a:endParaRPr lang="zh-CN" sz="2400" b="0" i="0" u="none" strike="noStrike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17%</a:t>
                      </a:r>
                      <a:endParaRPr lang="zh-CN" sz="2400" b="0" i="0" u="none" strike="noStrike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10%</a:t>
                      </a:r>
                      <a:endParaRPr lang="zh-CN" sz="2400" b="0" i="0" u="none" strike="noStrike" dirty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59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Se（mg)</a:t>
                      </a:r>
                      <a:endParaRPr lang="zh-CN" sz="2400" b="0" i="0" u="none" strike="noStrike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1.94</a:t>
                      </a:r>
                      <a:endParaRPr lang="zh-CN" sz="2400" b="0" i="0" u="none" strike="noStrike" dirty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5.82</a:t>
                      </a:r>
                      <a:endParaRPr lang="zh-CN" sz="2400" b="0" i="0" u="none" strike="noStrike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10%</a:t>
                      </a:r>
                      <a:endParaRPr lang="zh-CN" sz="2400" b="0" i="0" u="none" strike="noStrike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10%</a:t>
                      </a:r>
                      <a:endParaRPr lang="zh-CN" sz="2400" b="0" i="0" u="none" strike="noStrike" dirty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640"/>
            <a:ext cx="10954566" cy="592137"/>
          </a:xfrm>
        </p:spPr>
        <p:txBody>
          <a:bodyPr/>
          <a:lstStyle/>
          <a:p>
            <a:pPr eaLnBrk="1" hangingPunct="1"/>
            <a:r>
              <a:rPr lang="zh-CN" altLang="zh-CN" sz="3600" b="1" dirty="0" smtClean="0">
                <a:solidFill>
                  <a:schemeClr val="tx1"/>
                </a:solidFill>
              </a:rPr>
              <a:t>理想膳食模式中蔬果奶豆对膳食营养素的贡献</a:t>
            </a:r>
          </a:p>
        </p:txBody>
      </p:sp>
      <p:sp>
        <p:nvSpPr>
          <p:cNvPr id="7172" name="WordArt 7"/>
          <p:cNvSpPr>
            <a:spLocks noChangeArrowheads="1" noChangeShapeType="1"/>
          </p:cNvSpPr>
          <p:nvPr/>
        </p:nvSpPr>
        <p:spPr bwMode="auto">
          <a:xfrm>
            <a:off x="5144620" y="3425826"/>
            <a:ext cx="1923935" cy="2270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24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黑体"/>
                <a:ea typeface="黑体"/>
              </a:rPr>
              <a:t>双击添加标题文字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44500" y="2143116"/>
            <a:ext cx="10046920" cy="203132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1" hangingPunct="1">
              <a:lnSpc>
                <a:spcPct val="150000"/>
              </a:lnSpc>
            </a:pPr>
            <a:r>
              <a:rPr lang="zh-CN" altLang="zh-CN" sz="2800" b="1" i="0" dirty="0" smtClean="0">
                <a:latin typeface="微软雅黑" pitchFamily="34" charset="-122"/>
                <a:ea typeface="微软雅黑" pitchFamily="34" charset="-122"/>
              </a:rPr>
              <a:t>蔬菜</a:t>
            </a:r>
            <a:r>
              <a:rPr lang="zh-CN" altLang="en-US" sz="2800" i="0" dirty="0" smtClean="0"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zh-CN" sz="2800" i="0" dirty="0" smtClean="0">
                <a:latin typeface="微软雅黑" pitchFamily="34" charset="-122"/>
                <a:ea typeface="微软雅黑" pitchFamily="34" charset="-122"/>
              </a:rPr>
              <a:t>最突出</a:t>
            </a:r>
            <a:r>
              <a:rPr lang="zh-CN" altLang="en-US" sz="2800" i="0" dirty="0" smtClean="0">
                <a:latin typeface="微软雅黑" pitchFamily="34" charset="-122"/>
                <a:ea typeface="微软雅黑" pitchFamily="34" charset="-122"/>
              </a:rPr>
              <a:t>贡献</a:t>
            </a:r>
            <a:r>
              <a:rPr lang="zh-CN" altLang="zh-CN" sz="2800" i="0" dirty="0" smtClean="0">
                <a:latin typeface="微软雅黑" pitchFamily="34" charset="-122"/>
                <a:ea typeface="微软雅黑" pitchFamily="34" charset="-122"/>
              </a:rPr>
              <a:t>维生素</a:t>
            </a:r>
            <a:r>
              <a:rPr lang="en-US" altLang="zh-CN" sz="2800" i="0" dirty="0" smtClean="0">
                <a:latin typeface="微软雅黑" pitchFamily="34" charset="-122"/>
                <a:ea typeface="微软雅黑" pitchFamily="34" charset="-122"/>
              </a:rPr>
              <a:t>C</a:t>
            </a:r>
            <a:r>
              <a:rPr lang="zh-CN" altLang="zh-CN" sz="2800" i="0" dirty="0" smtClean="0">
                <a:latin typeface="微软雅黑" pitchFamily="34" charset="-122"/>
                <a:ea typeface="微软雅黑" pitchFamily="34" charset="-122"/>
              </a:rPr>
              <a:t>、维生素</a:t>
            </a:r>
            <a:r>
              <a:rPr lang="en-US" altLang="zh-CN" sz="2400" i="0" dirty="0" smtClean="0">
                <a:latin typeface="微软雅黑" pitchFamily="34" charset="-122"/>
                <a:ea typeface="微软雅黑" pitchFamily="34" charset="-122"/>
              </a:rPr>
              <a:t>A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zh-CN" sz="2800" i="0" dirty="0" smtClean="0">
                <a:latin typeface="微软雅黑" pitchFamily="34" charset="-122"/>
                <a:ea typeface="微软雅黑" pitchFamily="34" charset="-122"/>
              </a:rPr>
              <a:t>钾、镁和叶酸；</a:t>
            </a:r>
            <a:endParaRPr lang="en-US" altLang="zh-CN" sz="2800" i="0" dirty="0" smtClean="0">
              <a:latin typeface="微软雅黑" pitchFamily="34" charset="-122"/>
              <a:ea typeface="微软雅黑" pitchFamily="34" charset="-122"/>
            </a:endParaRPr>
          </a:p>
          <a:p>
            <a:pPr lvl="0" eaLnBrk="1" hangingPunct="1">
              <a:lnSpc>
                <a:spcPct val="150000"/>
              </a:lnSpc>
            </a:pPr>
            <a:r>
              <a:rPr lang="zh-CN" altLang="zh-CN" sz="2800" b="1" i="0" dirty="0" smtClean="0">
                <a:latin typeface="微软雅黑" pitchFamily="34" charset="-122"/>
                <a:ea typeface="微软雅黑" pitchFamily="34" charset="-122"/>
              </a:rPr>
              <a:t>水果</a:t>
            </a:r>
            <a:r>
              <a:rPr lang="zh-CN" altLang="en-US" sz="2800" i="0" dirty="0" smtClean="0"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zh-CN" sz="2800" i="0" dirty="0" smtClean="0">
                <a:latin typeface="微软雅黑" pitchFamily="34" charset="-122"/>
                <a:ea typeface="微软雅黑" pitchFamily="34" charset="-122"/>
              </a:rPr>
              <a:t>维生素</a:t>
            </a:r>
            <a:r>
              <a:rPr lang="en-US" altLang="zh-CN" sz="2800" i="0" dirty="0" smtClean="0">
                <a:latin typeface="微软雅黑" pitchFamily="34" charset="-122"/>
                <a:ea typeface="微软雅黑" pitchFamily="34" charset="-122"/>
              </a:rPr>
              <a:t>C</a:t>
            </a:r>
            <a:r>
              <a:rPr lang="zh-CN" altLang="zh-CN" sz="2800" i="0" dirty="0" smtClean="0">
                <a:latin typeface="微软雅黑" pitchFamily="34" charset="-122"/>
                <a:ea typeface="微软雅黑" pitchFamily="34" charset="-122"/>
              </a:rPr>
              <a:t>、钾、镁等，膳食纤维和植物化合物。</a:t>
            </a:r>
            <a:endParaRPr lang="en-US" altLang="zh-CN" sz="2800" i="0" dirty="0" smtClean="0">
              <a:latin typeface="微软雅黑" pitchFamily="34" charset="-122"/>
              <a:ea typeface="微软雅黑" pitchFamily="34" charset="-122"/>
            </a:endParaRPr>
          </a:p>
          <a:p>
            <a:pPr lvl="0" eaLnBrk="1" hangingPunct="1">
              <a:lnSpc>
                <a:spcPct val="150000"/>
              </a:lnSpc>
            </a:pPr>
            <a:r>
              <a:rPr lang="zh-CN" altLang="zh-CN" sz="2800" b="1" i="0" dirty="0" smtClean="0">
                <a:latin typeface="微软雅黑" pitchFamily="34" charset="-122"/>
                <a:ea typeface="微软雅黑" pitchFamily="34" charset="-122"/>
              </a:rPr>
              <a:t>乳制品</a:t>
            </a:r>
            <a:r>
              <a:rPr lang="zh-CN" altLang="en-US" sz="2800" i="0" dirty="0" smtClean="0">
                <a:latin typeface="微软雅黑" pitchFamily="34" charset="-122"/>
                <a:ea typeface="微软雅黑" pitchFamily="34" charset="-122"/>
              </a:rPr>
              <a:t>和</a:t>
            </a:r>
            <a:r>
              <a:rPr lang="zh-CN" altLang="en-US" sz="2800" b="1" i="0" dirty="0" smtClean="0">
                <a:latin typeface="微软雅黑" pitchFamily="34" charset="-122"/>
                <a:ea typeface="微软雅黑" pitchFamily="34" charset="-122"/>
              </a:rPr>
              <a:t>豆类：</a:t>
            </a:r>
            <a:r>
              <a:rPr lang="zh-CN" altLang="zh-CN" sz="2800" i="0" dirty="0" smtClean="0">
                <a:latin typeface="微软雅黑" pitchFamily="34" charset="-122"/>
                <a:ea typeface="微软雅黑" pitchFamily="34" charset="-122"/>
              </a:rPr>
              <a:t>提供钙、维生素</a:t>
            </a:r>
            <a:r>
              <a:rPr lang="en-US" altLang="zh-CN" sz="2800" i="0" dirty="0" smtClean="0">
                <a:latin typeface="微软雅黑" pitchFamily="34" charset="-122"/>
                <a:ea typeface="微软雅黑" pitchFamily="34" charset="-122"/>
              </a:rPr>
              <a:t>B</a:t>
            </a:r>
            <a:r>
              <a:rPr lang="en-US" altLang="zh-CN" sz="2800" i="0" baseline="-25000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zh-CN" sz="2800" i="0" dirty="0" smtClean="0">
                <a:latin typeface="微软雅黑" pitchFamily="34" charset="-122"/>
                <a:ea typeface="微软雅黑" pitchFamily="34" charset="-122"/>
              </a:rPr>
              <a:t>和一定量的优质蛋白。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itchFamily="34" charset="-122"/>
              <a:ea typeface="微软雅黑" pitchFamily="34" charset="-122"/>
              <a:cs typeface="宋体" pitchFamily="2" charset="-122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26" y="6021288"/>
            <a:ext cx="31337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30450" y="1000108"/>
            <a:ext cx="5786478" cy="836712"/>
          </a:xfrm>
        </p:spPr>
        <p:txBody>
          <a:bodyPr/>
          <a:lstStyle/>
          <a:p>
            <a:r>
              <a:rPr lang="zh-CN" altLang="zh-CN" sz="3200" b="1" dirty="0" smtClean="0">
                <a:solidFill>
                  <a:srgbClr val="7030A0"/>
                </a:solidFill>
              </a:rPr>
              <a:t>各国成人乳制品的建议摄入量</a:t>
            </a:r>
            <a:endParaRPr lang="zh-CN" altLang="zh-CN" sz="3200" b="1" dirty="0">
              <a:solidFill>
                <a:srgbClr val="7030A0"/>
              </a:solidFill>
            </a:endParaRPr>
          </a:p>
        </p:txBody>
      </p:sp>
      <p:sp>
        <p:nvSpPr>
          <p:cNvPr id="9220" name="WordArt 7"/>
          <p:cNvSpPr>
            <a:spLocks noChangeArrowheads="1" noChangeShapeType="1"/>
          </p:cNvSpPr>
          <p:nvPr/>
        </p:nvSpPr>
        <p:spPr bwMode="auto">
          <a:xfrm>
            <a:off x="5144620" y="3425826"/>
            <a:ext cx="1923935" cy="2270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24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黑体"/>
                <a:ea typeface="黑体"/>
              </a:rPr>
              <a:t>双击添加标题文字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269702" y="260648"/>
            <a:ext cx="9865096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How 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多吃蔬果、奶类、大豆：</a:t>
            </a: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天天喝奶</a:t>
            </a:r>
            <a:endParaRPr kumimoji="0" lang="en-US" altLang="zh-CN" sz="4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101690" y="1714488"/>
          <a:ext cx="9865097" cy="4214842"/>
        </p:xfrm>
        <a:graphic>
          <a:graphicData uri="http://schemas.openxmlformats.org/drawingml/2006/table">
            <a:tbl>
              <a:tblPr/>
              <a:tblGrid>
                <a:gridCol w="1368042"/>
                <a:gridCol w="3856950"/>
                <a:gridCol w="1108532"/>
                <a:gridCol w="3531573"/>
              </a:tblGrid>
              <a:tr h="6051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4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国家</a:t>
                      </a:r>
                      <a:endParaRPr lang="zh-CN" sz="24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4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每日建议量</a:t>
                      </a:r>
                      <a:endParaRPr lang="zh-CN" sz="24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国家</a:t>
                      </a:r>
                      <a:endParaRPr lang="zh-CN" sz="24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4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每日建议量</a:t>
                      </a:r>
                      <a:endParaRPr lang="zh-CN" sz="24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516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澳大利亚</a:t>
                      </a:r>
                      <a:endParaRPr lang="zh-CN" sz="2000" kern="10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750ml(3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份</a:t>
                      </a: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)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芬兰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500ml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，优选低脂奶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6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美国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720ml(3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份</a:t>
                      </a: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)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法国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450ml(3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份</a:t>
                      </a: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)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516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加拿大</a:t>
                      </a:r>
                      <a:endParaRPr lang="zh-CN" sz="2000" kern="10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500-750 ml(2-3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份</a:t>
                      </a: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)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印度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300ml(3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份</a:t>
                      </a: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)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6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土耳其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600ml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（</a:t>
                      </a: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3 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份）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中国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300g(1.5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份</a:t>
                      </a: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)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516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瑞士</a:t>
                      </a:r>
                      <a:endParaRPr lang="zh-CN" sz="2000" kern="10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600ml(3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份</a:t>
                      </a: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)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南非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250ml(1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杯</a:t>
                      </a: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)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智利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600ml(3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杯</a:t>
                      </a: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)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日本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200-300ml(2-3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份</a:t>
                      </a: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)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26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英国</a:t>
                      </a:r>
                      <a:endParaRPr lang="zh-CN" sz="2000" kern="10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每天要吃乳制品（无定量推荐）</a:t>
                      </a:r>
                      <a:endParaRPr lang="zh-CN" sz="2000" kern="10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韩国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200g(1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份</a:t>
                      </a:r>
                      <a:r>
                        <a:rPr lang="en-US" sz="2000" kern="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)</a:t>
                      </a:r>
                      <a:endParaRPr lang="zh-CN" sz="2000" kern="1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9702" y="6021288"/>
            <a:ext cx="31337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7032536" y="3644901"/>
            <a:ext cx="3875415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 eaLnBrk="1" hangingPunct="1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zh-CN" altLang="zh-CN" sz="1600">
                <a:solidFill>
                  <a:schemeClr val="bg1"/>
                </a:solidFill>
              </a:rPr>
              <a:t>单击添加您的公司信息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zh-CN" altLang="zh-CN" sz="1600">
                <a:solidFill>
                  <a:schemeClr val="bg1"/>
                </a:solidFill>
              </a:rPr>
              <a:t>（联系方式及落款）</a:t>
            </a:r>
          </a:p>
        </p:txBody>
      </p:sp>
      <p:grpSp>
        <p:nvGrpSpPr>
          <p:cNvPr id="13315" name="Group 4"/>
          <p:cNvGrpSpPr>
            <a:grpSpLocks/>
          </p:cNvGrpSpPr>
          <p:nvPr/>
        </p:nvGrpSpPr>
        <p:grpSpPr bwMode="auto">
          <a:xfrm>
            <a:off x="7418170" y="2420939"/>
            <a:ext cx="3290607" cy="1044575"/>
            <a:chOff x="0" y="0"/>
            <a:chExt cx="1293" cy="548"/>
          </a:xfrm>
        </p:grpSpPr>
        <p:sp>
          <p:nvSpPr>
            <p:cNvPr id="13326" name="WordArt 5"/>
            <p:cNvSpPr>
              <a:spLocks noChangeArrowheads="1" noChangeShapeType="1"/>
            </p:cNvSpPr>
            <p:nvPr/>
          </p:nvSpPr>
          <p:spPr bwMode="auto">
            <a:xfrm>
              <a:off x="0" y="0"/>
              <a:ext cx="1293" cy="31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zh-CN" altLang="en-US" sz="2400" b="1" kern="10">
                  <a:ln w="9525">
                    <a:noFill/>
                    <a:round/>
                    <a:headEnd/>
                    <a:tailEnd/>
                  </a:ln>
                  <a:solidFill>
                    <a:schemeClr val="bg1"/>
                  </a:solidFill>
                  <a:latin typeface="黑体"/>
                  <a:ea typeface="黑体"/>
                </a:rPr>
                <a:t>谢谢</a:t>
              </a:r>
            </a:p>
          </p:txBody>
        </p:sp>
        <p:sp>
          <p:nvSpPr>
            <p:cNvPr id="13327" name="WordArt 6"/>
            <p:cNvSpPr>
              <a:spLocks noChangeArrowheads="1" noChangeShapeType="1"/>
            </p:cNvSpPr>
            <p:nvPr/>
          </p:nvSpPr>
          <p:spPr bwMode="auto">
            <a:xfrm flipV="1">
              <a:off x="0" y="332"/>
              <a:ext cx="1293" cy="21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zh-CN" altLang="en-US" sz="2400" b="1" kern="10">
                  <a:ln w="9525">
                    <a:noFill/>
                    <a:round/>
                    <a:headEnd/>
                    <a:tailEnd/>
                  </a:ln>
                  <a:solidFill>
                    <a:schemeClr val="bg1">
                      <a:alpha val="18039"/>
                    </a:schemeClr>
                  </a:solidFill>
                  <a:latin typeface="黑体"/>
                  <a:ea typeface="黑体"/>
                </a:rPr>
                <a:t>谢谢观赏</a:t>
              </a:r>
            </a:p>
          </p:txBody>
        </p:sp>
      </p:grpSp>
      <p:grpSp>
        <p:nvGrpSpPr>
          <p:cNvPr id="13316" name="组合 8"/>
          <p:cNvGrpSpPr>
            <a:grpSpLocks/>
          </p:cNvGrpSpPr>
          <p:nvPr/>
        </p:nvGrpSpPr>
        <p:grpSpPr bwMode="auto">
          <a:xfrm>
            <a:off x="0" y="1785938"/>
            <a:ext cx="12204700" cy="4918075"/>
            <a:chOff x="-36512" y="1700610"/>
            <a:chExt cx="9289032" cy="4845462"/>
          </a:xfrm>
        </p:grpSpPr>
        <p:grpSp>
          <p:nvGrpSpPr>
            <p:cNvPr id="13319" name="组合 4"/>
            <p:cNvGrpSpPr>
              <a:grpSpLocks/>
            </p:cNvGrpSpPr>
            <p:nvPr/>
          </p:nvGrpSpPr>
          <p:grpSpPr bwMode="auto">
            <a:xfrm>
              <a:off x="-36512" y="1700610"/>
              <a:ext cx="9289032" cy="3890019"/>
              <a:chOff x="-36512" y="1700610"/>
              <a:chExt cx="9289032" cy="3890019"/>
            </a:xfrm>
          </p:grpSpPr>
          <p:sp>
            <p:nvSpPr>
              <p:cNvPr id="11" name="矩形 2"/>
              <p:cNvSpPr/>
              <p:nvPr/>
            </p:nvSpPr>
            <p:spPr bwMode="auto">
              <a:xfrm>
                <a:off x="-36512" y="1844824"/>
                <a:ext cx="9289032" cy="3600871"/>
              </a:xfrm>
              <a:prstGeom prst="rect">
                <a:avLst/>
              </a:prstGeom>
              <a:gradFill flip="none" rotWithShape="1">
                <a:gsLst>
                  <a:gs pos="100000">
                    <a:srgbClr val="92D050"/>
                  </a:gs>
                  <a:gs pos="0">
                    <a:srgbClr val="AEDF41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 bwMode="auto">
              <a:xfrm>
                <a:off x="-36512" y="1700610"/>
                <a:ext cx="9289032" cy="14389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4">
                      <a:lumMod val="5000"/>
                      <a:lumOff val="95000"/>
                    </a:schemeClr>
                  </a:gs>
                  <a:gs pos="100000">
                    <a:schemeClr val="accent4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 bwMode="auto">
              <a:xfrm>
                <a:off x="-36512" y="5446536"/>
                <a:ext cx="9289032" cy="14389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4">
                      <a:lumMod val="5000"/>
                      <a:lumOff val="95000"/>
                    </a:schemeClr>
                  </a:gs>
                  <a:gs pos="100000">
                    <a:schemeClr val="accent4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</p:grpSp>
        <p:pic>
          <p:nvPicPr>
            <p:cNvPr id="13320" name="图片 7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08304" y="4830903"/>
              <a:ext cx="1571742" cy="1715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" name="组合 14"/>
          <p:cNvGrpSpPr/>
          <p:nvPr/>
        </p:nvGrpSpPr>
        <p:grpSpPr>
          <a:xfrm>
            <a:off x="887376" y="2571744"/>
            <a:ext cx="10149716" cy="3785652"/>
            <a:chOff x="291272" y="2357430"/>
            <a:chExt cx="10149716" cy="3785652"/>
          </a:xfrm>
        </p:grpSpPr>
        <p:sp>
          <p:nvSpPr>
            <p:cNvPr id="17" name="TextBox 16"/>
            <p:cNvSpPr txBox="1"/>
            <p:nvPr/>
          </p:nvSpPr>
          <p:spPr>
            <a:xfrm>
              <a:off x="291272" y="2357430"/>
              <a:ext cx="10149716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i="0" dirty="0" smtClean="0"/>
                <a:t>更多信息请关注：</a:t>
              </a:r>
              <a:endParaRPr lang="en-US" altLang="zh-CN" sz="2400" b="1" i="0" dirty="0" smtClean="0"/>
            </a:p>
            <a:p>
              <a:endParaRPr lang="en-US" altLang="zh-CN" sz="2400" b="1" i="0" dirty="0" smtClean="0"/>
            </a:p>
            <a:p>
              <a:r>
                <a:rPr lang="en-US" altLang="zh-CN" sz="2400" b="1" i="0" dirty="0" smtClean="0"/>
                <a:t>1</a:t>
              </a:r>
              <a:r>
                <a:rPr lang="zh-CN" altLang="en-US" sz="2400" b="1" i="0" dirty="0" smtClean="0"/>
                <a:t>、</a:t>
              </a:r>
              <a:r>
                <a:rPr lang="en-US" altLang="zh-CN" sz="2400" b="1" i="0" dirty="0" smtClean="0"/>
                <a:t>《</a:t>
              </a:r>
              <a:r>
                <a:rPr lang="zh-CN" altLang="en-US" sz="2400" b="1" i="0" dirty="0" smtClean="0"/>
                <a:t>中国居民膳食指南</a:t>
              </a:r>
              <a:r>
                <a:rPr lang="en-US" altLang="zh-CN" sz="2400" b="1" i="0" dirty="0" smtClean="0"/>
                <a:t>》</a:t>
              </a:r>
              <a:r>
                <a:rPr lang="zh-CN" altLang="en-US" sz="2400" b="1" i="0" dirty="0" smtClean="0"/>
                <a:t>网站</a:t>
              </a:r>
              <a:r>
                <a:rPr lang="en-US" altLang="zh-CN" sz="2400" b="1" i="0" dirty="0" smtClean="0"/>
                <a:t>--- </a:t>
              </a:r>
              <a:r>
                <a:rPr lang="en-US" altLang="zh-CN" sz="2400" b="1" i="0" dirty="0" smtClean="0">
                  <a:hlinkClick r:id="rId3"/>
                </a:rPr>
                <a:t>http://dg.cnsoc.org/</a:t>
              </a:r>
              <a:endParaRPr lang="en-US" altLang="zh-CN" sz="2400" b="1" i="0" dirty="0" smtClean="0"/>
            </a:p>
            <a:p>
              <a:endParaRPr lang="en-US" altLang="zh-CN" sz="2400" b="1" i="0" dirty="0" smtClean="0"/>
            </a:p>
            <a:p>
              <a:endParaRPr lang="en-US" altLang="zh-CN" sz="2400" b="1" i="0" dirty="0" smtClean="0"/>
            </a:p>
            <a:p>
              <a:r>
                <a:rPr lang="en-US" altLang="zh-CN" sz="2400" b="1" i="0" dirty="0" smtClean="0"/>
                <a:t>2</a:t>
              </a:r>
              <a:r>
                <a:rPr lang="zh-CN" altLang="en-US" sz="2400" b="1" i="0" dirty="0" smtClean="0"/>
                <a:t>、微信公众平台：中国营养界                     中国好营养</a:t>
              </a:r>
              <a:endParaRPr lang="en-US" altLang="zh-CN" sz="2400" b="1" i="0" dirty="0" smtClean="0"/>
            </a:p>
            <a:p>
              <a:endParaRPr lang="en-US" altLang="zh-CN" sz="2400" b="1" dirty="0" smtClean="0"/>
            </a:p>
            <a:p>
              <a:endParaRPr lang="en-US" altLang="zh-CN" sz="2400" b="1" dirty="0" smtClean="0"/>
            </a:p>
            <a:p>
              <a:endParaRPr lang="en-US" altLang="zh-CN" sz="2400" b="1" dirty="0" smtClean="0"/>
            </a:p>
            <a:p>
              <a:endParaRPr lang="en-US" altLang="zh-CN" sz="2400" b="1" dirty="0" smtClean="0"/>
            </a:p>
          </p:txBody>
        </p:sp>
        <p:pic>
          <p:nvPicPr>
            <p:cNvPr id="18" name="Picture 2" descr="E:\1602\中国营养界微信\存档文件\二维码\中国好营养二维码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006576" y="3857628"/>
              <a:ext cx="1285884" cy="1285884"/>
            </a:xfrm>
            <a:prstGeom prst="rect">
              <a:avLst/>
            </a:prstGeom>
            <a:noFill/>
          </p:spPr>
        </p:pic>
        <p:pic>
          <p:nvPicPr>
            <p:cNvPr id="19" name="Picture 3" descr="E:\1602\中国营养界微信\存档文件\二维码\中国营养界二维码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648990" y="3857628"/>
              <a:ext cx="1285884" cy="1285884"/>
            </a:xfrm>
            <a:prstGeom prst="rect">
              <a:avLst/>
            </a:prstGeom>
            <a:noFill/>
          </p:spPr>
        </p:pic>
        <p:sp>
          <p:nvSpPr>
            <p:cNvPr id="20" name="TextBox 19"/>
            <p:cNvSpPr txBox="1"/>
            <p:nvPr/>
          </p:nvSpPr>
          <p:spPr>
            <a:xfrm>
              <a:off x="3220230" y="4572008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i="0" dirty="0" smtClean="0"/>
                <a:t>（科学）</a:t>
              </a:r>
              <a:endParaRPr lang="zh-CN" altLang="en-US" b="1" i="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434940" y="4572008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i="0" dirty="0" smtClean="0"/>
                <a:t>（科普）</a:t>
              </a:r>
              <a:endParaRPr lang="zh-CN" altLang="en-US" b="1" i="0" dirty="0"/>
            </a:p>
          </p:txBody>
        </p:sp>
      </p:grpSp>
      <p:pic>
        <p:nvPicPr>
          <p:cNvPr id="22" name="Picture 5" descr="图片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7694" y="260648"/>
            <a:ext cx="1869225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文本框 3"/>
          <p:cNvSpPr txBox="1"/>
          <p:nvPr/>
        </p:nvSpPr>
        <p:spPr>
          <a:xfrm>
            <a:off x="2069902" y="260648"/>
            <a:ext cx="756084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000" b="1" i="0" spc="300" dirty="0" smtClean="0">
                <a:latin typeface="黑体" pitchFamily="2" charset="-122"/>
                <a:ea typeface="黑体" pitchFamily="2" charset="-122"/>
                <a:cs typeface="FZZongYi-M05S"/>
              </a:rPr>
              <a:t>健康中国行</a:t>
            </a:r>
            <a:r>
              <a:rPr kumimoji="1" lang="en-US" altLang="zh-CN" sz="3000" b="1" i="0" spc="300" dirty="0" smtClean="0">
                <a:latin typeface="黑体" pitchFamily="2" charset="-122"/>
                <a:ea typeface="黑体" pitchFamily="2" charset="-122"/>
                <a:cs typeface="FZZongYi-M05S"/>
              </a:rPr>
              <a:t>·</a:t>
            </a:r>
            <a:r>
              <a:rPr kumimoji="1" lang="zh-CN" altLang="en-US" sz="3000" b="1" i="0" spc="300" dirty="0" smtClean="0">
                <a:latin typeface="黑体" pitchFamily="2" charset="-122"/>
                <a:ea typeface="黑体" pitchFamily="2" charset="-122"/>
                <a:cs typeface="FZZongYi-M05S"/>
              </a:rPr>
              <a:t>合理膳食</a:t>
            </a:r>
            <a:endParaRPr kumimoji="1" lang="en-US" altLang="zh-CN" sz="3000" b="1" i="0" spc="300" dirty="0" smtClean="0">
              <a:latin typeface="黑体" pitchFamily="2" charset="-122"/>
              <a:ea typeface="黑体" pitchFamily="2" charset="-122"/>
              <a:cs typeface="FZZongYi-M05S"/>
            </a:endParaRPr>
          </a:p>
          <a:p>
            <a:endParaRPr kumimoji="1" lang="en-US" altLang="zh-CN" sz="1000" b="1" i="0" spc="300" dirty="0" smtClean="0">
              <a:latin typeface="楷体_GB2312" pitchFamily="49" charset="-122"/>
              <a:ea typeface="楷体_GB2312" pitchFamily="49" charset="-122"/>
              <a:cs typeface="FZZongYi-M05S"/>
            </a:endParaRPr>
          </a:p>
          <a:p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主办单位：国家卫生和计划生育委员会</a:t>
            </a:r>
          </a:p>
          <a:p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承办单位：中国健康教育中心</a:t>
            </a:r>
          </a:p>
          <a:p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技术支持：中国疾病预防控制中心营养与健康所、北京大学公卫学院营养与食品卫生系</a:t>
            </a:r>
            <a:endParaRPr kumimoji="1" lang="en-US" altLang="zh-CN" sz="1200" i="0" spc="300" dirty="0" smtClean="0">
              <a:latin typeface="楷体_GB2312" pitchFamily="49" charset="-122"/>
              <a:ea typeface="楷体_GB2312" pitchFamily="49" charset="-122"/>
              <a:cs typeface="FZZongYi-M05S"/>
            </a:endParaRPr>
          </a:p>
          <a:p>
            <a:r>
              <a:rPr kumimoji="1" lang="en-US" altLang="zh-CN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         </a:t>
            </a:r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中国营养学会、中国学生营养与健康促进会</a:t>
            </a:r>
          </a:p>
          <a:p>
            <a:endParaRPr kumimoji="1" lang="zh-CN" altLang="en-US" sz="3000" b="1" spc="300" dirty="0">
              <a:latin typeface="楷体_GB2312" pitchFamily="49" charset="-122"/>
              <a:ea typeface="楷体_GB2312" pitchFamily="49" charset="-122"/>
              <a:cs typeface="FZZongYi-M05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30186" y="285728"/>
            <a:ext cx="11112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spcAft>
                <a:spcPts val="0"/>
              </a:spcAft>
              <a:defRPr/>
            </a:pPr>
            <a:r>
              <a:rPr lang="zh-CN" altLang="en-US" sz="3600" b="1" i="0" dirty="0" smtClean="0">
                <a:solidFill>
                  <a:srgbClr val="000000"/>
                </a:solidFill>
                <a:latin typeface="仿宋" pitchFamily="49" charset="-122"/>
                <a:ea typeface="仿宋" pitchFamily="49" charset="-122"/>
              </a:rPr>
              <a:t>内容</a:t>
            </a:r>
            <a:endParaRPr lang="en-US" altLang="zh-CN" sz="3600" b="1" i="0" dirty="0" smtClean="0">
              <a:solidFill>
                <a:srgbClr val="000000"/>
              </a:solidFill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601888" y="2000240"/>
            <a:ext cx="610235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4500" indent="-444500">
              <a:lnSpc>
                <a:spcPct val="150000"/>
              </a:lnSpc>
              <a:buBlip>
                <a:blip r:embed="rId2"/>
              </a:buBlip>
              <a:defRPr/>
            </a:pPr>
            <a:r>
              <a:rPr lang="zh-CN" altLang="en-US" sz="4400" b="1" i="0" dirty="0" smtClean="0">
                <a:latin typeface="仿宋" pitchFamily="49" charset="-122"/>
                <a:ea typeface="仿宋" pitchFamily="49" charset="-122"/>
              </a:rPr>
              <a:t>关键推荐内容</a:t>
            </a:r>
            <a:endParaRPr lang="en-US" altLang="zh-CN" sz="4400" b="1" i="0" dirty="0" smtClean="0">
              <a:latin typeface="仿宋" pitchFamily="49" charset="-122"/>
              <a:ea typeface="仿宋" pitchFamily="49" charset="-122"/>
            </a:endParaRPr>
          </a:p>
          <a:p>
            <a:pPr marL="444500" indent="-444500">
              <a:lnSpc>
                <a:spcPct val="150000"/>
              </a:lnSpc>
              <a:buBlip>
                <a:blip r:embed="rId2"/>
              </a:buBlip>
              <a:defRPr/>
            </a:pPr>
            <a:r>
              <a:rPr lang="zh-CN" altLang="en-US" sz="4400" b="1" i="0" dirty="0" smtClean="0">
                <a:latin typeface="仿宋" pitchFamily="49" charset="-122"/>
                <a:ea typeface="仿宋" pitchFamily="49" charset="-122"/>
              </a:rPr>
              <a:t>科学依据</a:t>
            </a:r>
            <a:endParaRPr lang="en-US" altLang="zh-CN" sz="4400" b="1" i="0" dirty="0" smtClean="0">
              <a:latin typeface="仿宋" pitchFamily="49" charset="-122"/>
              <a:ea typeface="仿宋" pitchFamily="49" charset="-122"/>
            </a:endParaRPr>
          </a:p>
          <a:p>
            <a:pPr marL="444500" indent="-444500">
              <a:lnSpc>
                <a:spcPct val="150000"/>
              </a:lnSpc>
              <a:buBlip>
                <a:blip r:embed="rId2"/>
              </a:buBlip>
              <a:defRPr/>
            </a:pPr>
            <a:r>
              <a:rPr lang="zh-CN" altLang="en-US" sz="4400" b="1" i="0" dirty="0" smtClean="0">
                <a:latin typeface="仿宋" pitchFamily="49" charset="-122"/>
                <a:ea typeface="仿宋" pitchFamily="49" charset="-122"/>
              </a:rPr>
              <a:t>如何应用</a:t>
            </a:r>
            <a:endParaRPr lang="en-US" altLang="zh-CN" sz="4400" b="1" i="0" dirty="0" smtClean="0">
              <a:latin typeface="仿宋" pitchFamily="49" charset="-122"/>
              <a:ea typeface="仿宋" pitchFamily="49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710" y="6181725"/>
            <a:ext cx="31337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标题 1"/>
          <p:cNvSpPr>
            <a:spLocks noGrp="1"/>
          </p:cNvSpPr>
          <p:nvPr>
            <p:ph type="title"/>
          </p:nvPr>
        </p:nvSpPr>
        <p:spPr>
          <a:xfrm>
            <a:off x="387310" y="142852"/>
            <a:ext cx="10983673" cy="720080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altLang="zh-CN" sz="4000" noProof="1" smtClean="0"/>
              <a:t/>
            </a:r>
            <a:br>
              <a:rPr lang="en-US" altLang="zh-CN" sz="4000" noProof="1" smtClean="0"/>
            </a:br>
            <a:r>
              <a:rPr lang="zh-CN" altLang="en-US" sz="4000" b="1" noProof="1" smtClean="0">
                <a:solidFill>
                  <a:schemeClr val="tx1"/>
                </a:solidFill>
              </a:rPr>
              <a:t>推荐</a:t>
            </a:r>
            <a:r>
              <a:rPr lang="zh-CN" altLang="zh-CN" sz="4000" b="1" noProof="1" smtClean="0">
                <a:solidFill>
                  <a:schemeClr val="tx1"/>
                </a:solidFill>
              </a:rPr>
              <a:t>三</a:t>
            </a:r>
            <a:r>
              <a:rPr lang="en-US" altLang="zh-CN" sz="4000" b="1" noProof="1" smtClean="0">
                <a:solidFill>
                  <a:schemeClr val="tx1"/>
                </a:solidFill>
              </a:rPr>
              <a:t> </a:t>
            </a:r>
            <a:r>
              <a:rPr lang="zh-CN" altLang="zh-CN" sz="4000" b="1" noProof="1" smtClean="0">
                <a:solidFill>
                  <a:schemeClr val="tx1"/>
                </a:solidFill>
              </a:rPr>
              <a:t> </a:t>
            </a:r>
            <a:r>
              <a:rPr lang="en-US" altLang="zh-CN" sz="4000" b="1" noProof="1" smtClean="0">
                <a:solidFill>
                  <a:schemeClr val="tx1"/>
                </a:solidFill>
              </a:rPr>
              <a:t> </a:t>
            </a:r>
            <a:r>
              <a:rPr lang="zh-CN" altLang="zh-CN" sz="4000" b="1" noProof="1" smtClean="0">
                <a:solidFill>
                  <a:schemeClr val="tx1"/>
                </a:solidFill>
              </a:rPr>
              <a:t>多吃蔬果</a:t>
            </a:r>
            <a:r>
              <a:rPr lang="zh-CN" altLang="en-US" sz="4000" b="1" noProof="1" smtClean="0">
                <a:solidFill>
                  <a:schemeClr val="tx1"/>
                </a:solidFill>
              </a:rPr>
              <a:t>、</a:t>
            </a:r>
            <a:r>
              <a:rPr lang="zh-CN" altLang="zh-CN" sz="4000" b="1" noProof="1" smtClean="0">
                <a:solidFill>
                  <a:schemeClr val="tx1"/>
                </a:solidFill>
              </a:rPr>
              <a:t>奶</a:t>
            </a:r>
            <a:r>
              <a:rPr lang="zh-CN" altLang="en-US" sz="4000" b="1" noProof="1" smtClean="0">
                <a:solidFill>
                  <a:schemeClr val="tx1"/>
                </a:solidFill>
              </a:rPr>
              <a:t>类、</a:t>
            </a:r>
            <a:r>
              <a:rPr lang="zh-CN" altLang="zh-CN" sz="4000" b="1" noProof="1" smtClean="0">
                <a:solidFill>
                  <a:schemeClr val="tx1"/>
                </a:solidFill>
              </a:rPr>
              <a:t>大豆 </a:t>
            </a:r>
            <a:r>
              <a:rPr lang="zh-CN" altLang="zh-CN" sz="4000" noProof="1" smtClean="0">
                <a:solidFill>
                  <a:schemeClr val="tx1"/>
                </a:solidFill>
              </a:rPr>
              <a:t/>
            </a:r>
            <a:br>
              <a:rPr lang="zh-CN" altLang="zh-CN" sz="4000" noProof="1" smtClean="0">
                <a:solidFill>
                  <a:schemeClr val="tx1"/>
                </a:solidFill>
              </a:rPr>
            </a:br>
            <a:endParaRPr lang="zh-CN" altLang="zh-CN" sz="4000" noProof="1" smtClean="0">
              <a:solidFill>
                <a:schemeClr val="tx1"/>
              </a:solidFill>
            </a:endParaRPr>
          </a:p>
        </p:txBody>
      </p:sp>
      <p:sp>
        <p:nvSpPr>
          <p:cNvPr id="29700" name="内容占位符 2"/>
          <p:cNvSpPr>
            <a:spLocks noGrp="1"/>
          </p:cNvSpPr>
          <p:nvPr>
            <p:ph idx="1"/>
          </p:nvPr>
        </p:nvSpPr>
        <p:spPr>
          <a:xfrm>
            <a:off x="239381" y="836613"/>
            <a:ext cx="11629443" cy="3168650"/>
          </a:xfrm>
        </p:spPr>
        <p:txBody>
          <a:bodyPr/>
          <a:lstStyle/>
          <a:p>
            <a:pPr eaLnBrk="1" hangingPunct="1"/>
            <a:endParaRPr lang="en-US" altLang="zh-CN" sz="2400" smtClean="0"/>
          </a:p>
          <a:p>
            <a:pPr eaLnBrk="1" hangingPunct="1"/>
            <a:endParaRPr lang="zh-CN" altLang="en-US" smtClean="0"/>
          </a:p>
        </p:txBody>
      </p:sp>
      <p:sp>
        <p:nvSpPr>
          <p:cNvPr id="6" name="圆角矩形 5"/>
          <p:cNvSpPr/>
          <p:nvPr/>
        </p:nvSpPr>
        <p:spPr>
          <a:xfrm>
            <a:off x="172996" y="1285860"/>
            <a:ext cx="10441160" cy="5304082"/>
          </a:xfrm>
          <a:prstGeom prst="roundRect">
            <a:avLst>
              <a:gd name="adj" fmla="val 4770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zh-CN" altLang="zh-CN" sz="36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【关键推荐】</a:t>
            </a:r>
            <a:endParaRPr lang="en-US" altLang="zh-CN" sz="3600" b="1" i="0" dirty="0">
              <a:solidFill>
                <a:schemeClr val="tx1"/>
              </a:solidFill>
              <a:latin typeface="仿宋" pitchFamily="49" charset="-122"/>
              <a:ea typeface="仿宋" pitchFamily="49" charset="-122"/>
            </a:endParaRPr>
          </a:p>
          <a:p>
            <a:pPr marL="444500" indent="-444500" eaLnBrk="0" fontAlgn="auto" hangingPunct="0">
              <a:spcBef>
                <a:spcPct val="2000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zh-CN" altLang="zh-CN" sz="3200" b="1" i="0" dirty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蔬菜水果是平衡膳食的主要组成部分，奶类富含</a:t>
            </a:r>
            <a:r>
              <a:rPr lang="zh-CN" altLang="zh-CN" sz="32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钙，</a:t>
            </a:r>
            <a:r>
              <a:rPr lang="zh-CN" altLang="zh-CN" sz="3200" b="1" i="0" dirty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大豆富含优质蛋白质。</a:t>
            </a:r>
          </a:p>
          <a:p>
            <a:pPr marL="444500" indent="-444500" eaLnBrk="0" fontAlgn="auto" hangingPunct="0">
              <a:spcBef>
                <a:spcPct val="2000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zh-CN" altLang="zh-CN" sz="3200" b="1" i="0" dirty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餐餐有蔬菜，每天至少</a:t>
            </a:r>
            <a:r>
              <a:rPr lang="en-US" altLang="zh-CN" sz="32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300-500g</a:t>
            </a:r>
            <a:r>
              <a:rPr lang="zh-CN" altLang="en-US" sz="32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蔬菜，深色蔬菜应占</a:t>
            </a:r>
            <a:r>
              <a:rPr lang="en-US" altLang="zh-CN" sz="32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1/2</a:t>
            </a:r>
            <a:r>
              <a:rPr lang="zh-CN" altLang="zh-CN" sz="32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。</a:t>
            </a:r>
            <a:endParaRPr lang="zh-CN" altLang="zh-CN" sz="3200" b="1" i="0" dirty="0">
              <a:solidFill>
                <a:schemeClr val="tx1"/>
              </a:solidFill>
              <a:latin typeface="仿宋" pitchFamily="49" charset="-122"/>
              <a:ea typeface="仿宋" pitchFamily="49" charset="-122"/>
            </a:endParaRPr>
          </a:p>
          <a:p>
            <a:pPr marL="444500" indent="-444500" eaLnBrk="0" fontAlgn="auto" hangingPunct="0">
              <a:spcBef>
                <a:spcPct val="2000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zh-CN" altLang="zh-CN" sz="3200" b="1" i="0" dirty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天天吃水果，保证每天摄入</a:t>
            </a:r>
            <a:r>
              <a:rPr lang="en-US" altLang="zh-CN" sz="32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200g-350g</a:t>
            </a:r>
            <a:r>
              <a:rPr lang="zh-CN" altLang="zh-CN" sz="32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新鲜</a:t>
            </a:r>
            <a:r>
              <a:rPr lang="zh-CN" altLang="zh-CN" sz="3200" b="1" i="0" dirty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水果，果汁不能代替鲜果。</a:t>
            </a:r>
          </a:p>
          <a:p>
            <a:pPr marL="444500" indent="-444500" eaLnBrk="0" fontAlgn="auto" hangingPunct="0">
              <a:spcBef>
                <a:spcPct val="2000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zh-CN" altLang="zh-CN" sz="3200" b="1" i="0" dirty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每天吃奶制品，</a:t>
            </a:r>
            <a:r>
              <a:rPr lang="zh-CN" altLang="zh-CN" sz="32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相当于</a:t>
            </a:r>
            <a:r>
              <a:rPr lang="zh-CN" altLang="en-US" sz="32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液态奶</a:t>
            </a:r>
            <a:r>
              <a:rPr lang="en-US" altLang="zh-CN" sz="3200" b="1" i="0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300</a:t>
            </a:r>
            <a:r>
              <a:rPr lang="zh-CN" altLang="zh-CN" sz="3200" b="1" i="0" dirty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克。</a:t>
            </a:r>
          </a:p>
          <a:p>
            <a:pPr marL="444500" indent="-444500" eaLnBrk="0" fontAlgn="auto" hangingPunct="0">
              <a:spcBef>
                <a:spcPct val="2000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zh-CN" altLang="zh-CN" sz="3200" b="1" i="0" dirty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经常吃豆制品，适量吃坚果。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altLang="zh-CN" sz="2000" i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403751" cy="908720"/>
          </a:xfrm>
        </p:spPr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en-US" altLang="zh-CN" sz="4000" b="1" noProof="1" smtClean="0">
                <a:latin typeface="华文新魏" pitchFamily="2" charset="-122"/>
                <a:ea typeface="华文新魏" pitchFamily="2" charset="-122"/>
              </a:rPr>
              <a:t/>
            </a:r>
            <a:br>
              <a:rPr lang="en-US" altLang="zh-CN" sz="4000" b="1" noProof="1" smtClean="0">
                <a:latin typeface="华文新魏" pitchFamily="2" charset="-122"/>
                <a:ea typeface="华文新魏" pitchFamily="2" charset="-122"/>
              </a:rPr>
            </a:br>
            <a:r>
              <a:rPr lang="zh-CN" altLang="en-US" sz="4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推荐三</a:t>
            </a:r>
            <a:r>
              <a:rPr lang="en-US" altLang="zh-CN" sz="4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   </a:t>
            </a:r>
            <a:r>
              <a:rPr lang="zh-CN" altLang="en-US" sz="4400" b="1" noProof="1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多吃蔬果</a:t>
            </a:r>
            <a:r>
              <a:rPr lang="zh-CN" altLang="zh-CN" sz="4400" b="1" noProof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新魏" pitchFamily="2" charset="-122"/>
                <a:ea typeface="华文新魏" pitchFamily="2" charset="-122"/>
              </a:rPr>
              <a:t>，</a:t>
            </a:r>
            <a:r>
              <a:rPr lang="zh-CN" altLang="en-US" sz="4400" b="1" noProof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新魏" pitchFamily="2" charset="-122"/>
                <a:ea typeface="华文新魏" pitchFamily="2" charset="-122"/>
              </a:rPr>
              <a:t>奶类、大豆</a:t>
            </a:r>
            <a:r>
              <a:rPr lang="zh-CN" altLang="zh-CN" sz="4400" b="1" dirty="0">
                <a:latin typeface="华文新魏" pitchFamily="2" charset="-122"/>
                <a:ea typeface="华文新魏" pitchFamily="2" charset="-122"/>
              </a:rPr>
              <a:t/>
            </a:r>
            <a:br>
              <a:rPr lang="zh-CN" altLang="zh-CN" sz="4400" b="1" dirty="0">
                <a:latin typeface="华文新魏" pitchFamily="2" charset="-122"/>
                <a:ea typeface="华文新魏" pitchFamily="2" charset="-122"/>
              </a:rPr>
            </a:br>
            <a:endParaRPr lang="zh-CN" altLang="en-US" sz="4000" b="1" noProof="1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3" name="内容占位符 2"/>
          <p:cNvSpPr txBox="1">
            <a:spLocks noChangeArrowheads="1"/>
          </p:cNvSpPr>
          <p:nvPr/>
        </p:nvSpPr>
        <p:spPr bwMode="auto">
          <a:xfrm>
            <a:off x="1277814" y="1196752"/>
            <a:ext cx="7848872" cy="32403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zh-CN" altLang="zh-CN" sz="3200" b="1" i="0" dirty="0">
                <a:solidFill>
                  <a:srgbClr val="C00000"/>
                </a:solidFill>
                <a:latin typeface="Calibri" pitchFamily="34" charset="0"/>
              </a:rPr>
              <a:t>【科学依据】 </a:t>
            </a:r>
            <a:r>
              <a:rPr lang="en-US" altLang="zh-CN" sz="3200" b="1" i="0" dirty="0">
                <a:solidFill>
                  <a:srgbClr val="C00000"/>
                </a:solidFill>
                <a:latin typeface="Calibri" pitchFamily="34" charset="0"/>
              </a:rPr>
              <a:t>WHY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zh-CN" altLang="zh-CN" sz="3200" i="0" dirty="0"/>
              <a:t>（一</a:t>
            </a:r>
            <a:r>
              <a:rPr lang="zh-CN" altLang="zh-CN" sz="3200" i="0" dirty="0" smtClean="0"/>
              <a:t>）</a:t>
            </a:r>
            <a:r>
              <a:rPr lang="zh-CN" altLang="en-US" sz="3200" i="0" dirty="0" smtClean="0"/>
              <a:t>我国居民蔬果奶豆摄入量现状分析</a:t>
            </a:r>
            <a:endParaRPr lang="zh-CN" altLang="zh-CN" sz="3200" i="0" dirty="0"/>
          </a:p>
          <a:p>
            <a:pPr>
              <a:lnSpc>
                <a:spcPct val="150000"/>
              </a:lnSpc>
              <a:defRPr/>
            </a:pPr>
            <a:r>
              <a:rPr lang="zh-CN" altLang="zh-CN" sz="3200" i="0" dirty="0"/>
              <a:t>（二</a:t>
            </a:r>
            <a:r>
              <a:rPr lang="zh-CN" altLang="zh-CN" sz="3200" i="0" dirty="0" smtClean="0"/>
              <a:t>）</a:t>
            </a:r>
            <a:r>
              <a:rPr lang="zh-CN" altLang="en-US" sz="3200" i="0" dirty="0" smtClean="0"/>
              <a:t>蔬果奶豆营养特点和膳食贡献</a:t>
            </a:r>
            <a:endParaRPr lang="zh-CN" altLang="zh-CN" sz="3200" i="0" dirty="0"/>
          </a:p>
          <a:p>
            <a:pPr eaLnBrk="0" hangingPunct="0">
              <a:lnSpc>
                <a:spcPct val="150000"/>
              </a:lnSpc>
              <a:defRPr/>
            </a:pPr>
            <a:r>
              <a:rPr lang="zh-CN" altLang="zh-CN" sz="3200" i="0" dirty="0"/>
              <a:t>（三</a:t>
            </a:r>
            <a:r>
              <a:rPr lang="zh-CN" altLang="zh-CN" sz="3200" i="0" dirty="0" smtClean="0"/>
              <a:t>）</a:t>
            </a:r>
            <a:r>
              <a:rPr lang="zh-CN" altLang="en-US" sz="3200" i="0" dirty="0" smtClean="0"/>
              <a:t>蔬果奶豆与健康关系的证据分析</a:t>
            </a:r>
            <a:endParaRPr lang="zh-CN" altLang="zh-CN" sz="3200" b="1" i="0" dirty="0">
              <a:latin typeface="Calibri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zh-CN" altLang="en-US" sz="4000" i="0" dirty="0">
              <a:latin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710" y="6181725"/>
            <a:ext cx="31337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29742" y="1196752"/>
            <a:ext cx="10873208" cy="4946892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  <a:prstDash val="solid"/>
            <a:miter lim="800000"/>
          </a:ln>
        </p:spPr>
        <p:txBody>
          <a:bodyPr/>
          <a:lstStyle/>
          <a:p>
            <a:pPr lvl="1" algn="just">
              <a:lnSpc>
                <a:spcPct val="150000"/>
              </a:lnSpc>
              <a:defRPr/>
            </a:pPr>
            <a:r>
              <a:rPr lang="en-US" altLang="zh-CN" sz="2600" b="1" i="0" dirty="0">
                <a:solidFill>
                  <a:srgbClr val="000000"/>
                </a:solidFill>
                <a:latin typeface="宋体" pitchFamily="2" charset="-122"/>
                <a:cs typeface="宋体" pitchFamily="2" charset="-122"/>
              </a:rPr>
              <a:t>【</a:t>
            </a:r>
            <a:r>
              <a:rPr lang="zh-CN" altLang="en-US" sz="2600" b="1" i="0" dirty="0">
                <a:latin typeface="Calibri" pitchFamily="34" charset="0"/>
                <a:cs typeface="宋体" pitchFamily="2" charset="-122"/>
              </a:rPr>
              <a:t>关键事实</a:t>
            </a:r>
            <a:r>
              <a:rPr lang="en-US" altLang="zh-CN" sz="2600" b="1" i="0" dirty="0">
                <a:solidFill>
                  <a:srgbClr val="000000"/>
                </a:solidFill>
                <a:latin typeface="宋体" pitchFamily="2" charset="-122"/>
                <a:cs typeface="宋体" pitchFamily="2" charset="-122"/>
              </a:rPr>
              <a:t>】</a:t>
            </a:r>
          </a:p>
          <a:p>
            <a:pPr marL="365125" indent="-36512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600" i="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600" i="0" dirty="0" smtClean="0">
                <a:latin typeface="微软雅黑" pitchFamily="34" charset="-122"/>
                <a:ea typeface="微软雅黑" pitchFamily="34" charset="-122"/>
              </a:rPr>
              <a:t># </a:t>
            </a:r>
            <a:r>
              <a:rPr lang="zh-CN" altLang="en-US" sz="2600" i="0" dirty="0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zh-CN" sz="2600" i="0" dirty="0">
                <a:latin typeface="微软雅黑" pitchFamily="34" charset="-122"/>
                <a:ea typeface="微软雅黑" pitchFamily="34" charset="-122"/>
              </a:rPr>
              <a:t>蔬菜水果提供丰富的微量营养素、膳食纤维和</a:t>
            </a:r>
            <a:r>
              <a:rPr lang="zh-CN" altLang="zh-CN" sz="2600" i="0" dirty="0" smtClean="0">
                <a:latin typeface="微软雅黑" pitchFamily="34" charset="-122"/>
                <a:ea typeface="微软雅黑" pitchFamily="34" charset="-122"/>
              </a:rPr>
              <a:t>植物化</a:t>
            </a:r>
            <a:r>
              <a:rPr lang="zh-CN" altLang="en-US" sz="2600" i="0" dirty="0" smtClean="0">
                <a:latin typeface="微软雅黑" pitchFamily="34" charset="-122"/>
                <a:ea typeface="微软雅黑" pitchFamily="34" charset="-122"/>
              </a:rPr>
              <a:t>学</a:t>
            </a:r>
            <a:r>
              <a:rPr lang="zh-CN" altLang="zh-CN" sz="2600" i="0" dirty="0" smtClean="0">
                <a:latin typeface="微软雅黑" pitchFamily="34" charset="-122"/>
                <a:ea typeface="微软雅黑" pitchFamily="34" charset="-122"/>
              </a:rPr>
              <a:t>物</a:t>
            </a:r>
            <a:r>
              <a:rPr lang="zh-CN" altLang="zh-CN" sz="2600" i="0" dirty="0">
                <a:latin typeface="微软雅黑" pitchFamily="34" charset="-122"/>
                <a:ea typeface="微软雅黑" pitchFamily="34" charset="-122"/>
              </a:rPr>
              <a:t>。</a:t>
            </a:r>
          </a:p>
          <a:p>
            <a:pPr marL="365125" indent="-2730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600" i="0" dirty="0">
                <a:latin typeface="微软雅黑" pitchFamily="34" charset="-122"/>
                <a:ea typeface="微软雅黑" pitchFamily="34" charset="-122"/>
              </a:rPr>
              <a:t># </a:t>
            </a:r>
            <a:r>
              <a:rPr lang="zh-CN" altLang="en-US" sz="2600" i="0" dirty="0" smtClean="0">
                <a:latin typeface="微软雅黑" pitchFamily="34" charset="-122"/>
                <a:ea typeface="微软雅黑" pitchFamily="34" charset="-122"/>
              </a:rPr>
              <a:t>增加摄入</a:t>
            </a:r>
            <a:r>
              <a:rPr lang="zh-CN" altLang="zh-CN" sz="2600" i="0" dirty="0" smtClean="0">
                <a:latin typeface="微软雅黑" pitchFamily="34" charset="-122"/>
                <a:ea typeface="微软雅黑" pitchFamily="34" charset="-122"/>
              </a:rPr>
              <a:t>蔬菜</a:t>
            </a:r>
            <a:r>
              <a:rPr lang="zh-CN" altLang="zh-CN" sz="2600" i="0" dirty="0">
                <a:latin typeface="微软雅黑" pitchFamily="34" charset="-122"/>
                <a:ea typeface="微软雅黑" pitchFamily="34" charset="-122"/>
              </a:rPr>
              <a:t>水果摄入可降低中风和冠心病的发病风险，以及心血管疾病</a:t>
            </a:r>
            <a:r>
              <a:rPr lang="en-US" altLang="zh-CN" sz="2600" i="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600" i="0" dirty="0" smtClean="0">
                <a:latin typeface="微软雅黑" pitchFamily="34" charset="-122"/>
                <a:ea typeface="微软雅黑" pitchFamily="34" charset="-122"/>
              </a:rPr>
              <a:t>(CVDs</a:t>
            </a:r>
            <a:r>
              <a:rPr lang="zh-CN" altLang="zh-CN" sz="2600" i="0" dirty="0">
                <a:latin typeface="微软雅黑" pitchFamily="34" charset="-122"/>
                <a:ea typeface="微软雅黑" pitchFamily="34" charset="-122"/>
              </a:rPr>
              <a:t>）的死亡风险。</a:t>
            </a:r>
          </a:p>
          <a:p>
            <a:pPr marL="441325" indent="-44132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600" i="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600" i="0" dirty="0" smtClean="0">
                <a:latin typeface="微软雅黑" pitchFamily="34" charset="-122"/>
                <a:ea typeface="微软雅黑" pitchFamily="34" charset="-122"/>
              </a:rPr>
              <a:t>#   </a:t>
            </a:r>
            <a:r>
              <a:rPr lang="zh-CN" altLang="zh-CN" sz="2600" i="0" dirty="0">
                <a:latin typeface="微软雅黑" pitchFamily="34" charset="-122"/>
                <a:ea typeface="微软雅黑" pitchFamily="34" charset="-122"/>
              </a:rPr>
              <a:t>蔬菜摄入降低食管癌和结肠癌发病风险，十字花科蔬菜可降低胃癌和结肠癌发病风险。</a:t>
            </a:r>
          </a:p>
          <a:p>
            <a:pPr marL="365125" indent="-36512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600" i="0" dirty="0">
                <a:latin typeface="微软雅黑" pitchFamily="34" charset="-122"/>
                <a:ea typeface="微软雅黑" pitchFamily="34" charset="-122"/>
              </a:rPr>
              <a:t> #   </a:t>
            </a:r>
            <a:r>
              <a:rPr lang="zh-CN" altLang="zh-CN" sz="2600" i="0" dirty="0">
                <a:latin typeface="微软雅黑" pitchFamily="34" charset="-122"/>
                <a:ea typeface="微软雅黑" pitchFamily="34" charset="-122"/>
              </a:rPr>
              <a:t>牛奶富含钙质，多摄入增加骨密度，酸奶可以缓解便秘。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600" i="0" dirty="0">
                <a:latin typeface="微软雅黑" pitchFamily="34" charset="-122"/>
                <a:ea typeface="微软雅黑" pitchFamily="34" charset="-122"/>
              </a:rPr>
              <a:t> #   </a:t>
            </a:r>
            <a:r>
              <a:rPr lang="zh-CN" altLang="zh-CN" sz="2600" i="0" dirty="0">
                <a:latin typeface="微软雅黑" pitchFamily="34" charset="-122"/>
                <a:ea typeface="微软雅黑" pitchFamily="34" charset="-122"/>
              </a:rPr>
              <a:t>大豆及其制品可降低乳腺癌，骨质疏松，胃癌，高血压的发生风险</a:t>
            </a:r>
            <a:r>
              <a:rPr lang="zh-CN" altLang="zh-CN" sz="2600" i="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600" i="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600" i="0" dirty="0" smtClean="0">
              <a:latin typeface="+mn-lt"/>
              <a:ea typeface="+mn-ea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zh-CN" altLang="zh-CN" sz="2600" i="0" dirty="0">
              <a:latin typeface="+mn-lt"/>
              <a:ea typeface="+mn-ea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600" i="0" dirty="0">
                <a:latin typeface="+mn-lt"/>
                <a:ea typeface="+mn-ea"/>
              </a:rPr>
              <a:t> </a:t>
            </a:r>
            <a:endParaRPr lang="zh-CN" altLang="zh-CN" sz="2600" i="0" dirty="0">
              <a:latin typeface="+mn-lt"/>
              <a:ea typeface="+mn-ea"/>
            </a:endParaRPr>
          </a:p>
          <a:p>
            <a:pPr>
              <a:lnSpc>
                <a:spcPct val="150000"/>
              </a:lnSpc>
              <a:defRPr/>
            </a:pPr>
            <a:endParaRPr lang="zh-CN" sz="2600" i="0" dirty="0">
              <a:cs typeface="宋体" pitchFamily="2" charset="-122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>
          <a:xfrm>
            <a:off x="315872" y="142852"/>
            <a:ext cx="8363646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CN" sz="4000" b="0" i="0" u="none" strike="noStrike" kern="1200" cap="none" spc="0" normalizeH="0" baseline="0" noProof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zh-CN" altLang="en-US" sz="4000" b="1" i="0" u="none" strike="noStrike" kern="1200" cap="none" spc="0" normalizeH="0" baseline="0" noProof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推荐</a:t>
            </a:r>
            <a:r>
              <a:rPr kumimoji="0" lang="zh-CN" altLang="zh-CN" sz="4000" b="1" i="0" u="none" strike="noStrike" kern="1200" cap="none" spc="0" normalizeH="0" baseline="0" noProof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三</a:t>
            </a:r>
            <a:r>
              <a:rPr kumimoji="0" lang="en-US" altLang="zh-CN" sz="4000" b="1" i="0" u="none" strike="noStrike" kern="1200" cap="none" spc="0" normalizeH="0" baseline="0" noProof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zh-CN" altLang="zh-CN" sz="4000" b="1" i="0" u="none" strike="noStrike" kern="1200" cap="none" spc="0" normalizeH="0" baseline="0" noProof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zh-CN" sz="4000" b="1" i="0" u="none" strike="noStrike" kern="1200" cap="none" spc="0" normalizeH="0" baseline="0" noProof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zh-CN" altLang="zh-CN" sz="4000" b="1" i="0" u="none" strike="noStrike" kern="1200" cap="none" spc="0" normalizeH="0" baseline="0" noProof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多吃蔬果</a:t>
            </a:r>
            <a:r>
              <a:rPr kumimoji="0" lang="zh-CN" altLang="en-US" sz="4000" b="1" i="0" u="none" strike="noStrike" kern="1200" cap="none" spc="0" normalizeH="0" baseline="0" noProof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、</a:t>
            </a:r>
            <a:r>
              <a:rPr kumimoji="0" lang="zh-CN" altLang="zh-CN" sz="4000" b="1" i="0" u="none" strike="noStrike" kern="1200" cap="none" spc="0" normalizeH="0" baseline="0" noProof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奶</a:t>
            </a:r>
            <a:r>
              <a:rPr kumimoji="0" lang="zh-CN" altLang="en-US" sz="4000" b="1" i="0" u="none" strike="noStrike" kern="1200" cap="none" spc="0" normalizeH="0" baseline="0" noProof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类、</a:t>
            </a:r>
            <a:r>
              <a:rPr kumimoji="0" lang="zh-CN" altLang="zh-CN" sz="4000" b="1" i="0" u="none" strike="noStrike" kern="1200" cap="none" spc="0" normalizeH="0" baseline="0" noProof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大豆 </a:t>
            </a:r>
            <a:r>
              <a:rPr kumimoji="0" lang="zh-CN" altLang="zh-CN" sz="4000" b="0" i="0" u="none" strike="noStrike" kern="1200" cap="none" spc="0" normalizeH="0" baseline="0" noProof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zh-CN" altLang="zh-CN" sz="4000" b="0" i="0" u="none" strike="noStrike" kern="1200" cap="none" spc="0" normalizeH="0" baseline="0" noProof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zh-CN" altLang="zh-CN" sz="4000" b="0" i="0" u="none" strike="noStrike" kern="1200" cap="none" spc="0" normalizeH="0" baseline="0" noProof="1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9702" y="6181725"/>
            <a:ext cx="31337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173128" y="1916832"/>
            <a:ext cx="9429816" cy="2677656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i="0" dirty="0" smtClean="0">
                <a:latin typeface="Calibri" pitchFamily="34" charset="0"/>
              </a:rPr>
              <a:t>      </a:t>
            </a:r>
            <a:r>
              <a:rPr lang="zh-CN" altLang="zh-CN" sz="2800" b="1" i="0" dirty="0" smtClean="0">
                <a:latin typeface="Calibri" pitchFamily="34" charset="0"/>
              </a:rPr>
              <a:t>蔬菜水果，奶类和适量的豆类、坚果，是理想膳食模式的重要组成的部分， 提供的超过</a:t>
            </a:r>
            <a:r>
              <a:rPr lang="en-US" altLang="zh-CN" sz="2800" b="1" i="0" dirty="0" smtClean="0">
                <a:latin typeface="Calibri" pitchFamily="34" charset="0"/>
              </a:rPr>
              <a:t>30%</a:t>
            </a:r>
            <a:r>
              <a:rPr lang="zh-CN" altLang="zh-CN" sz="2800" b="1" i="0" dirty="0" smtClean="0">
                <a:latin typeface="Calibri" pitchFamily="34" charset="0"/>
              </a:rPr>
              <a:t>以上的营养素包括</a:t>
            </a:r>
            <a:r>
              <a:rPr lang="en-US" altLang="zh-CN" sz="2800" b="1" i="0" dirty="0" smtClean="0">
                <a:latin typeface="Calibri" pitchFamily="34" charset="0"/>
              </a:rPr>
              <a:t>15</a:t>
            </a:r>
            <a:r>
              <a:rPr lang="zh-CN" altLang="zh-CN" sz="2800" b="1" i="0" dirty="0" smtClean="0">
                <a:latin typeface="Calibri" pitchFamily="34" charset="0"/>
              </a:rPr>
              <a:t>种以上。提供的最主要营养素包括维生素</a:t>
            </a:r>
            <a:r>
              <a:rPr lang="en-US" altLang="zh-CN" sz="2800" b="1" i="0" dirty="0" smtClean="0">
                <a:latin typeface="Calibri" pitchFamily="34" charset="0"/>
              </a:rPr>
              <a:t> C</a:t>
            </a:r>
            <a:r>
              <a:rPr lang="zh-CN" altLang="zh-CN" sz="2800" b="1" i="0" dirty="0" smtClean="0">
                <a:latin typeface="Calibri" pitchFamily="34" charset="0"/>
              </a:rPr>
              <a:t>， 胡萝卜素， 膳食纤维， 钾， 钙， 硒等。</a:t>
            </a:r>
            <a:endParaRPr lang="zh-CN" altLang="en-US" sz="2800" b="1" i="0" dirty="0">
              <a:latin typeface="Calibri" pitchFamily="34" charset="0"/>
            </a:endParaRPr>
          </a:p>
        </p:txBody>
      </p:sp>
      <p:sp>
        <p:nvSpPr>
          <p:cNvPr id="6" name="标题 1"/>
          <p:cNvSpPr txBox="1">
            <a:spLocks noChangeArrowheads="1"/>
          </p:cNvSpPr>
          <p:nvPr/>
        </p:nvSpPr>
        <p:spPr>
          <a:xfrm>
            <a:off x="269702" y="260648"/>
            <a:ext cx="9396413" cy="531813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WHY </a:t>
            </a:r>
            <a:r>
              <a:rPr kumimoji="0" lang="zh-CN" altLang="zh-CN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多吃蔬</a:t>
            </a:r>
            <a:r>
              <a:rPr kumimoji="0" lang="zh-CN" altLang="en-US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菜、水</a:t>
            </a:r>
            <a:r>
              <a:rPr kumimoji="0" lang="zh-CN" altLang="zh-CN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果</a:t>
            </a:r>
            <a:r>
              <a:rPr kumimoji="0" lang="zh-CN" altLang="en-US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、</a:t>
            </a:r>
            <a:r>
              <a:rPr kumimoji="0" lang="zh-CN" altLang="zh-CN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奶</a:t>
            </a:r>
            <a:r>
              <a:rPr kumimoji="0" lang="zh-CN" altLang="en-US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类</a:t>
            </a:r>
            <a:r>
              <a:rPr kumimoji="0" lang="zh-CN" altLang="zh-CN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和大豆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26" y="6021288"/>
            <a:ext cx="31337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48" y="2571744"/>
            <a:ext cx="5526286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标题 1"/>
          <p:cNvSpPr txBox="1">
            <a:spLocks noChangeArrowheads="1"/>
          </p:cNvSpPr>
          <p:nvPr/>
        </p:nvSpPr>
        <p:spPr>
          <a:xfrm>
            <a:off x="269702" y="188640"/>
            <a:ext cx="9396413" cy="531813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WHY </a:t>
            </a:r>
            <a:r>
              <a:rPr kumimoji="0" lang="zh-CN" altLang="zh-CN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多吃蔬</a:t>
            </a: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菜、水</a:t>
            </a:r>
            <a:r>
              <a:rPr kumimoji="0" lang="zh-CN" altLang="zh-CN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果</a:t>
            </a: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、</a:t>
            </a:r>
            <a:r>
              <a:rPr kumimoji="0" lang="zh-CN" altLang="zh-CN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奶</a:t>
            </a: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类</a:t>
            </a:r>
            <a:r>
              <a:rPr kumimoji="0" lang="zh-CN" altLang="zh-CN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和大豆 </a:t>
            </a:r>
          </a:p>
        </p:txBody>
      </p:sp>
      <p:pic>
        <p:nvPicPr>
          <p:cNvPr id="15" name="图表 2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02350" y="2571744"/>
            <a:ext cx="590465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矩形 17"/>
          <p:cNvSpPr/>
          <p:nvPr/>
        </p:nvSpPr>
        <p:spPr>
          <a:xfrm>
            <a:off x="413718" y="1196752"/>
            <a:ext cx="10945216" cy="1306255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i="0" dirty="0" smtClean="0">
                <a:latin typeface="微软雅黑" pitchFamily="34" charset="-122"/>
                <a:ea typeface="微软雅黑" pitchFamily="34" charset="-122"/>
              </a:rPr>
              <a:t>1982-2012</a:t>
            </a:r>
            <a:r>
              <a:rPr lang="zh-CN" altLang="zh-CN" sz="2800" i="0" dirty="0" smtClean="0">
                <a:latin typeface="微软雅黑" pitchFamily="34" charset="-122"/>
                <a:ea typeface="微软雅黑" pitchFamily="34" charset="-122"/>
              </a:rPr>
              <a:t>年，我国居民蔬菜摄入量逐渐减少，水果摄入没有明显变化。而乳制品、豆类、坚果摄入量自</a:t>
            </a:r>
            <a:r>
              <a:rPr lang="en-US" altLang="zh-CN" sz="2800" i="0" dirty="0" smtClean="0">
                <a:latin typeface="微软雅黑" pitchFamily="34" charset="-122"/>
                <a:ea typeface="微软雅黑" pitchFamily="34" charset="-122"/>
              </a:rPr>
              <a:t>2002</a:t>
            </a:r>
            <a:r>
              <a:rPr lang="zh-CN" altLang="zh-CN" sz="2800" i="0" dirty="0" smtClean="0">
                <a:latin typeface="微软雅黑" pitchFamily="34" charset="-122"/>
                <a:ea typeface="微软雅黑" pitchFamily="34" charset="-122"/>
              </a:rPr>
              <a:t>年起呈现下降趋势</a:t>
            </a:r>
            <a:r>
              <a:rPr lang="zh-CN" altLang="en-US" sz="2800" i="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2800" i="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>
            <a:spLocks noChangeArrowheads="1"/>
          </p:cNvSpPr>
          <p:nvPr/>
        </p:nvSpPr>
        <p:spPr>
          <a:xfrm>
            <a:off x="269702" y="188640"/>
            <a:ext cx="9396413" cy="531813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WHY </a:t>
            </a:r>
            <a:r>
              <a:rPr kumimoji="0" lang="zh-CN" altLang="zh-CN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多吃</a:t>
            </a:r>
            <a:r>
              <a:rPr kumimoji="0" lang="zh-CN" altLang="zh-CN" sz="4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蔬</a:t>
            </a:r>
            <a:r>
              <a:rPr kumimoji="0" lang="zh-CN" altLang="en-US" sz="4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菜</a:t>
            </a: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、水</a:t>
            </a:r>
            <a:r>
              <a:rPr kumimoji="0" lang="zh-CN" altLang="zh-CN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果</a:t>
            </a: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、</a:t>
            </a:r>
            <a:r>
              <a:rPr kumimoji="0" lang="zh-CN" altLang="zh-CN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奶</a:t>
            </a: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类</a:t>
            </a:r>
            <a:r>
              <a:rPr kumimoji="0" lang="zh-CN" altLang="zh-CN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和大豆 </a:t>
            </a:r>
          </a:p>
        </p:txBody>
      </p:sp>
      <p:pic>
        <p:nvPicPr>
          <p:cNvPr id="53250" name="图片 4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58840" y="1556792"/>
            <a:ext cx="594586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>
          <a:xfrm>
            <a:off x="244434" y="1285860"/>
            <a:ext cx="5814318" cy="3970318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p"/>
            </a:pPr>
            <a:r>
              <a:rPr lang="en-US" altLang="zh-CN" sz="2400" i="0" dirty="0" smtClean="0">
                <a:latin typeface="微软雅黑" pitchFamily="34" charset="-122"/>
                <a:ea typeface="微软雅黑" pitchFamily="34" charset="-122"/>
              </a:rPr>
              <a:t>2012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2400" i="0" dirty="0" smtClean="0">
                <a:latin typeface="微软雅黑" pitchFamily="34" charset="-122"/>
                <a:ea typeface="微软雅黑" pitchFamily="34" charset="-122"/>
              </a:rPr>
              <a:t>CHNS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结果显示，我国城乡居民平均每标准人日蔬菜的摄入量为</a:t>
            </a:r>
            <a:r>
              <a:rPr lang="en-US" altLang="zh-CN" sz="2400" i="0" dirty="0" smtClean="0">
                <a:latin typeface="微软雅黑" pitchFamily="34" charset="-122"/>
                <a:ea typeface="微软雅黑" pitchFamily="34" charset="-122"/>
              </a:rPr>
              <a:t>269.7g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。城市居民蔬菜的摄入量高于农村居民。</a:t>
            </a:r>
            <a:endParaRPr lang="en-US" altLang="zh-CN" sz="2400" i="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p"/>
            </a:pP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与</a:t>
            </a:r>
            <a:r>
              <a:rPr lang="en-US" altLang="zh-CN" sz="2400" i="0" dirty="0" smtClean="0">
                <a:latin typeface="微软雅黑" pitchFamily="34" charset="-122"/>
                <a:ea typeface="微软雅黑" pitchFamily="34" charset="-122"/>
              </a:rPr>
              <a:t>2002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年相比，全国城乡居民总体平均蔬菜摄入量基本稳定，但城市和农村趋势有所不同，城市居民平均增加了</a:t>
            </a:r>
            <a:r>
              <a:rPr lang="en-US" altLang="zh-CN" sz="2400" i="0" dirty="0" smtClean="0">
                <a:latin typeface="微软雅黑" pitchFamily="34" charset="-122"/>
                <a:ea typeface="微软雅黑" pitchFamily="34" charset="-122"/>
              </a:rPr>
              <a:t>31.4g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，农村居民减少了</a:t>
            </a:r>
            <a:r>
              <a:rPr lang="en-US" altLang="zh-CN" sz="2400" i="0" dirty="0" smtClean="0">
                <a:latin typeface="微软雅黑" pitchFamily="34" charset="-122"/>
                <a:ea typeface="微软雅黑" pitchFamily="34" charset="-122"/>
              </a:rPr>
              <a:t>29.5g</a:t>
            </a:r>
            <a:r>
              <a:rPr lang="zh-CN" altLang="zh-CN" sz="2400" i="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2400" i="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1710" y="6181725"/>
            <a:ext cx="31337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341710" y="0"/>
            <a:ext cx="8424936" cy="882352"/>
          </a:xfrm>
        </p:spPr>
        <p:txBody>
          <a:bodyPr lIns="0" rIns="0" bIns="0"/>
          <a:lstStyle/>
          <a:p>
            <a:pPr eaLnBrk="1" hangingPunct="1"/>
            <a:r>
              <a:rPr lang="en-US" altLang="zh-CN" sz="4000" b="1" dirty="0" smtClean="0">
                <a:latin typeface="隶书" pitchFamily="49" charset="-122"/>
                <a:cs typeface="Times New Roman" pitchFamily="18" charset="0"/>
              </a:rPr>
              <a:t>  </a:t>
            </a:r>
            <a:r>
              <a:rPr lang="zh-CN" altLang="en-US" sz="44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蔬果</a:t>
            </a:r>
            <a:r>
              <a:rPr lang="zh-CN" altLang="en-US" sz="40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营养特点</a:t>
            </a:r>
            <a:endParaRPr lang="zh-CN" altLang="en-US" sz="5400" b="1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>
              <a:latin typeface="Calibri" pitchFamily="34" charset="0"/>
            </a:endParaRPr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4358" y="1628800"/>
            <a:ext cx="6030342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0" descr="蔬菜维生素A含量（每1份蔬菜中）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196752"/>
            <a:ext cx="6822430" cy="4333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矩形 9"/>
          <p:cNvSpPr/>
          <p:nvPr/>
        </p:nvSpPr>
        <p:spPr>
          <a:xfrm>
            <a:off x="0" y="5500702"/>
            <a:ext cx="624636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zh-CN" altLang="zh-CN" sz="2400" i="0" dirty="0" smtClean="0"/>
              <a:t> 每份（</a:t>
            </a:r>
            <a:r>
              <a:rPr lang="en-US" altLang="zh-CN" sz="2400" i="0" dirty="0" smtClean="0"/>
              <a:t>100g</a:t>
            </a:r>
            <a:r>
              <a:rPr lang="zh-CN" altLang="zh-CN" sz="2400" i="0" dirty="0" smtClean="0"/>
              <a:t>）蔬菜中维生素</a:t>
            </a:r>
            <a:r>
              <a:rPr lang="en-US" altLang="zh-CN" sz="2400" i="0" dirty="0" smtClean="0"/>
              <a:t>A</a:t>
            </a:r>
            <a:r>
              <a:rPr lang="zh-CN" altLang="en-US" sz="2400" i="0" dirty="0" smtClean="0"/>
              <a:t>活性当量</a:t>
            </a:r>
            <a:r>
              <a:rPr lang="zh-CN" altLang="zh-CN" sz="2400" i="0" dirty="0" smtClean="0"/>
              <a:t>比较</a:t>
            </a:r>
            <a:endParaRPr lang="zh-CN" altLang="en-US" sz="2400" i="0" dirty="0"/>
          </a:p>
        </p:txBody>
      </p:sp>
      <p:sp>
        <p:nvSpPr>
          <p:cNvPr id="11" name="矩形 10"/>
          <p:cNvSpPr/>
          <p:nvPr/>
        </p:nvSpPr>
        <p:spPr>
          <a:xfrm>
            <a:off x="7173920" y="5500702"/>
            <a:ext cx="44085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i="0" dirty="0" smtClean="0"/>
              <a:t>每份水果中的维生素</a:t>
            </a:r>
            <a:r>
              <a:rPr lang="en-US" altLang="zh-CN" sz="2400" i="0" dirty="0" smtClean="0"/>
              <a:t>C</a:t>
            </a:r>
            <a:r>
              <a:rPr lang="zh-CN" altLang="zh-CN" sz="2400" i="0" dirty="0" smtClean="0"/>
              <a:t>含量比较</a:t>
            </a:r>
            <a:endParaRPr lang="zh-CN" altLang="en-US" sz="2400" i="0" dirty="0"/>
          </a:p>
        </p:txBody>
      </p:sp>
      <p:pic>
        <p:nvPicPr>
          <p:cNvPr id="12" name="图片 11" descr="images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278814" y="0"/>
            <a:ext cx="1925886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1710" y="6021288"/>
            <a:ext cx="31337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xyy">
  <a:themeElements>
    <a:clrScheme name="gxyy 8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6FC01E"/>
      </a:accent1>
      <a:accent2>
        <a:srgbClr val="4F7913"/>
      </a:accent2>
      <a:accent3>
        <a:srgbClr val="FFFFFF"/>
      </a:accent3>
      <a:accent4>
        <a:srgbClr val="000000"/>
      </a:accent4>
      <a:accent5>
        <a:srgbClr val="BBDCAB"/>
      </a:accent5>
      <a:accent6>
        <a:srgbClr val="476D10"/>
      </a:accent6>
      <a:hlink>
        <a:srgbClr val="26420A"/>
      </a:hlink>
      <a:folHlink>
        <a:srgbClr val="7BD520"/>
      </a:folHlink>
    </a:clrScheme>
    <a:fontScheme name="gxyy">
      <a:majorFont>
        <a:latin typeface="Arial"/>
        <a:ea typeface="华文细黑"/>
        <a:cs typeface=""/>
      </a:majorFont>
      <a:minorFont>
        <a:latin typeface="Arial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华文细黑" panose="0201060004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华文细黑" panose="02010600040101010101" pitchFamily="2" charset="-122"/>
          </a:defRPr>
        </a:defPPr>
      </a:lstStyle>
    </a:lnDef>
  </a:objectDefaults>
  <a:extraClrSchemeLst>
    <a:extraClrScheme>
      <a:clrScheme name="gxy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E78A2D"/>
        </a:accent6>
        <a:hlink>
          <a:srgbClr val="463900"/>
        </a:hlink>
        <a:folHlink>
          <a:srgbClr val="FFE6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xy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021"/>
        </a:accent1>
        <a:accent2>
          <a:srgbClr val="DA5800"/>
        </a:accent2>
        <a:accent3>
          <a:srgbClr val="FFFFFF"/>
        </a:accent3>
        <a:accent4>
          <a:srgbClr val="000000"/>
        </a:accent4>
        <a:accent5>
          <a:srgbClr val="FFC6AB"/>
        </a:accent5>
        <a:accent6>
          <a:srgbClr val="C54F00"/>
        </a:accent6>
        <a:hlink>
          <a:srgbClr val="963D00"/>
        </a:hlink>
        <a:folHlink>
          <a:srgbClr val="FFAD5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xyy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5B8CC1"/>
        </a:accent1>
        <a:accent2>
          <a:srgbClr val="2A5682"/>
        </a:accent2>
        <a:accent3>
          <a:srgbClr val="FFFFFF"/>
        </a:accent3>
        <a:accent4>
          <a:srgbClr val="000000"/>
        </a:accent4>
        <a:accent5>
          <a:srgbClr val="B5C5DD"/>
        </a:accent5>
        <a:accent6>
          <a:srgbClr val="254D75"/>
        </a:accent6>
        <a:hlink>
          <a:srgbClr val="002850"/>
        </a:hlink>
        <a:folHlink>
          <a:srgbClr val="2A94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xyy 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555555"/>
        </a:accent6>
        <a:hlink>
          <a:srgbClr val="1C1C1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xyy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F59B8"/>
        </a:accent1>
        <a:accent2>
          <a:srgbClr val="884183"/>
        </a:accent2>
        <a:accent3>
          <a:srgbClr val="FFFFFF"/>
        </a:accent3>
        <a:accent4>
          <a:srgbClr val="000000"/>
        </a:accent4>
        <a:accent5>
          <a:srgbClr val="DCB5D8"/>
        </a:accent5>
        <a:accent6>
          <a:srgbClr val="7B3A76"/>
        </a:accent6>
        <a:hlink>
          <a:srgbClr val="371535"/>
        </a:hlink>
        <a:folHlink>
          <a:srgbClr val="C468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xyy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517"/>
        </a:accent1>
        <a:accent2>
          <a:srgbClr val="BC000D"/>
        </a:accent2>
        <a:accent3>
          <a:srgbClr val="FFFFFF"/>
        </a:accent3>
        <a:accent4>
          <a:srgbClr val="000000"/>
        </a:accent4>
        <a:accent5>
          <a:srgbClr val="FFAAAB"/>
        </a:accent5>
        <a:accent6>
          <a:srgbClr val="AA000B"/>
        </a:accent6>
        <a:hlink>
          <a:srgbClr val="3A0004"/>
        </a:hlink>
        <a:folHlink>
          <a:srgbClr val="FF3B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xyy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DFE0BE"/>
        </a:accent1>
        <a:accent2>
          <a:srgbClr val="D1D46B"/>
        </a:accent2>
        <a:accent3>
          <a:srgbClr val="FFFFFF"/>
        </a:accent3>
        <a:accent4>
          <a:srgbClr val="000000"/>
        </a:accent4>
        <a:accent5>
          <a:srgbClr val="ECEDDB"/>
        </a:accent5>
        <a:accent6>
          <a:srgbClr val="BDC060"/>
        </a:accent6>
        <a:hlink>
          <a:srgbClr val="3A3B11"/>
        </a:hlink>
        <a:folHlink>
          <a:srgbClr val="DDDF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xyy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6FC01E"/>
        </a:accent1>
        <a:accent2>
          <a:srgbClr val="4F7913"/>
        </a:accent2>
        <a:accent3>
          <a:srgbClr val="FFFFFF"/>
        </a:accent3>
        <a:accent4>
          <a:srgbClr val="000000"/>
        </a:accent4>
        <a:accent5>
          <a:srgbClr val="BBDCAB"/>
        </a:accent5>
        <a:accent6>
          <a:srgbClr val="476D10"/>
        </a:accent6>
        <a:hlink>
          <a:srgbClr val="26420A"/>
        </a:hlink>
        <a:folHlink>
          <a:srgbClr val="7BD52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AEACE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6684</TotalTime>
  <Pages>0</Pages>
  <Words>904</Words>
  <Characters>0</Characters>
  <Application>Microsoft Office PowerPoint</Application>
  <DocSecurity>0</DocSecurity>
  <PresentationFormat>自定义</PresentationFormat>
  <Lines>0</Lines>
  <Paragraphs>150</Paragraphs>
  <Slides>13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gxyy</vt:lpstr>
      <vt:lpstr>幻灯片 1</vt:lpstr>
      <vt:lpstr>幻灯片 2</vt:lpstr>
      <vt:lpstr> 推荐三   多吃蔬果、奶类、大豆  </vt:lpstr>
      <vt:lpstr> 推荐三   多吃蔬果，奶类、大豆 </vt:lpstr>
      <vt:lpstr>幻灯片 5</vt:lpstr>
      <vt:lpstr>幻灯片 6</vt:lpstr>
      <vt:lpstr>幻灯片 7</vt:lpstr>
      <vt:lpstr>幻灯片 8</vt:lpstr>
      <vt:lpstr>  蔬果营养特点</vt:lpstr>
      <vt:lpstr>幻灯片 10</vt:lpstr>
      <vt:lpstr>理想膳食模式中蔬果奶豆对膳食营养素的贡献</vt:lpstr>
      <vt:lpstr>各国成人乳制品的建议摄入量</vt:lpstr>
      <vt:lpstr>幻灯片 13</vt:lpstr>
    </vt:vector>
  </TitlesOfParts>
  <Company>MC SYSTEM</Company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单击此处添加标题文字</dc:title>
  <dc:creator>semir</dc:creator>
  <cp:lastModifiedBy>徼晓菲</cp:lastModifiedBy>
  <cp:revision>158</cp:revision>
  <dcterms:created xsi:type="dcterms:W3CDTF">2009-07-21T03:05:13Z</dcterms:created>
  <dcterms:modified xsi:type="dcterms:W3CDTF">2017-04-07T09:09:38Z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2052-9.1.0.4715</vt:lpwstr>
  </property>
</Properties>
</file>